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5" r:id="rId5"/>
    <p:sldId id="259" r:id="rId6"/>
    <p:sldId id="260" r:id="rId7"/>
    <p:sldId id="262" r:id="rId8"/>
    <p:sldId id="276" r:id="rId9"/>
    <p:sldId id="280" r:id="rId10"/>
    <p:sldId id="281" r:id="rId11"/>
    <p:sldId id="279" r:id="rId12"/>
    <p:sldId id="277" r:id="rId13"/>
    <p:sldId id="282" r:id="rId14"/>
    <p:sldId id="278" r:id="rId15"/>
    <p:sldId id="283" r:id="rId16"/>
    <p:sldId id="284" r:id="rId17"/>
    <p:sldId id="264" r:id="rId18"/>
    <p:sldId id="265" r:id="rId19"/>
    <p:sldId id="263" r:id="rId20"/>
    <p:sldId id="269" r:id="rId21"/>
    <p:sldId id="268" r:id="rId22"/>
    <p:sldId id="272" r:id="rId23"/>
    <p:sldId id="273" r:id="rId24"/>
    <p:sldId id="274" r:id="rId25"/>
    <p:sldId id="286" r:id="rId26"/>
    <p:sldId id="285" r:id="rId27"/>
    <p:sldId id="266"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18"/>
    <p:restoredTop sz="94660"/>
  </p:normalViewPr>
  <p:slideViewPr>
    <p:cSldViewPr snapToGrid="0" snapToObjects="1">
      <p:cViewPr varScale="1">
        <p:scale>
          <a:sx n="108" d="100"/>
          <a:sy n="108" d="100"/>
        </p:scale>
        <p:origin x="208"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E5EFD-5493-9548-95F3-21EF6C8F6B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C453A-3FAB-2742-A587-8BEC346BFA8C}">
      <dgm:prSet/>
      <dgm:spPr/>
      <dgm:t>
        <a:bodyPr/>
        <a:lstStyle/>
        <a:p>
          <a:pPr algn="ctr"/>
          <a:r>
            <a:rPr lang="en-US" dirty="0"/>
            <a:t>Columns with only one value &amp; NAN’s removed</a:t>
          </a:r>
          <a:endParaRPr lang="en-IN" dirty="0"/>
        </a:p>
      </dgm:t>
    </dgm:pt>
    <dgm:pt modelId="{FDECBC98-A5C1-DC47-B930-FACCF8EBDCF8}" type="parTrans" cxnId="{A7802BB4-5601-CA45-AB10-5D92724CDEF1}">
      <dgm:prSet/>
      <dgm:spPr/>
      <dgm:t>
        <a:bodyPr/>
        <a:lstStyle/>
        <a:p>
          <a:endParaRPr lang="en-US"/>
        </a:p>
      </dgm:t>
    </dgm:pt>
    <dgm:pt modelId="{11B2BFB4-6CFB-8547-92D5-643F54CDF7C4}" type="sibTrans" cxnId="{A7802BB4-5601-CA45-AB10-5D92724CDEF1}">
      <dgm:prSet/>
      <dgm:spPr/>
      <dgm:t>
        <a:bodyPr/>
        <a:lstStyle/>
        <a:p>
          <a:endParaRPr lang="en-US"/>
        </a:p>
      </dgm:t>
    </dgm:pt>
    <dgm:pt modelId="{AA00E343-AA2F-DB43-9771-F9B1C3AC886B}">
      <dgm:prSet/>
      <dgm:spPr/>
      <dgm:t>
        <a:bodyPr/>
        <a:lstStyle/>
        <a:p>
          <a:pPr algn="ctr"/>
          <a:r>
            <a:rPr lang="en-US" dirty="0"/>
            <a:t>ID Column dropped as it is insignificant to analysis</a:t>
          </a:r>
          <a:endParaRPr lang="en-IN" dirty="0"/>
        </a:p>
      </dgm:t>
    </dgm:pt>
    <dgm:pt modelId="{71C1EEA8-B9BB-094B-8083-F957A63E83D4}" type="parTrans" cxnId="{651A3EBD-34AF-3F44-96D9-4AEC3F0004F3}">
      <dgm:prSet/>
      <dgm:spPr/>
      <dgm:t>
        <a:bodyPr/>
        <a:lstStyle/>
        <a:p>
          <a:endParaRPr lang="en-US"/>
        </a:p>
      </dgm:t>
    </dgm:pt>
    <dgm:pt modelId="{469AA653-5B00-FE4F-83EA-B4A3EAEE40A7}" type="sibTrans" cxnId="{651A3EBD-34AF-3F44-96D9-4AEC3F0004F3}">
      <dgm:prSet/>
      <dgm:spPr/>
      <dgm:t>
        <a:bodyPr/>
        <a:lstStyle/>
        <a:p>
          <a:endParaRPr lang="en-US"/>
        </a:p>
      </dgm:t>
    </dgm:pt>
    <dgm:pt modelId="{62F89156-88AB-E640-B50E-F54C6B573F4B}">
      <dgm:prSet/>
      <dgm:spPr/>
      <dgm:t>
        <a:bodyPr/>
        <a:lstStyle/>
        <a:p>
          <a:pPr algn="ctr"/>
          <a:r>
            <a:rPr lang="en-US" dirty="0">
              <a:solidFill>
                <a:schemeClr val="bg1"/>
              </a:solidFill>
            </a:rPr>
            <a:t>Univariate outliers identified and removed</a:t>
          </a:r>
        </a:p>
      </dgm:t>
    </dgm:pt>
    <dgm:pt modelId="{27BD7FCF-6397-2242-B05E-B827B8503ACB}" type="parTrans" cxnId="{38B6E77C-A665-F242-9117-43F450FF6A9D}">
      <dgm:prSet/>
      <dgm:spPr/>
      <dgm:t>
        <a:bodyPr/>
        <a:lstStyle/>
        <a:p>
          <a:endParaRPr lang="en-US"/>
        </a:p>
      </dgm:t>
    </dgm:pt>
    <dgm:pt modelId="{1AB5BC6D-2579-5D42-90E2-96FE58E51231}" type="sibTrans" cxnId="{38B6E77C-A665-F242-9117-43F450FF6A9D}">
      <dgm:prSet/>
      <dgm:spPr/>
      <dgm:t>
        <a:bodyPr/>
        <a:lstStyle/>
        <a:p>
          <a:endParaRPr lang="en-US"/>
        </a:p>
      </dgm:t>
    </dgm:pt>
    <dgm:pt modelId="{BF15CFFE-7061-EF4C-8E63-A5D8652FF602}">
      <dgm:prSet/>
      <dgm:spPr/>
      <dgm:t>
        <a:bodyPr/>
        <a:lstStyle/>
        <a:p>
          <a:pPr algn="ctr"/>
          <a:r>
            <a:rPr lang="en-US" dirty="0"/>
            <a:t>Columns exceeding VIF threshold removed</a:t>
          </a:r>
        </a:p>
      </dgm:t>
    </dgm:pt>
    <dgm:pt modelId="{DCFF409A-84CE-AA45-A6D7-0BBADE1E284B}" type="parTrans" cxnId="{1D0684A1-E0B7-1C48-9269-E3711C5980FF}">
      <dgm:prSet/>
      <dgm:spPr/>
      <dgm:t>
        <a:bodyPr/>
        <a:lstStyle/>
        <a:p>
          <a:endParaRPr lang="en-US"/>
        </a:p>
      </dgm:t>
    </dgm:pt>
    <dgm:pt modelId="{AE47A967-F373-FD47-83B6-82205386AE7B}" type="sibTrans" cxnId="{1D0684A1-E0B7-1C48-9269-E3711C5980FF}">
      <dgm:prSet/>
      <dgm:spPr/>
      <dgm:t>
        <a:bodyPr/>
        <a:lstStyle/>
        <a:p>
          <a:endParaRPr lang="en-US"/>
        </a:p>
      </dgm:t>
    </dgm:pt>
    <dgm:pt modelId="{82225B16-2692-9B4B-B881-55248415DBB0}" type="pres">
      <dgm:prSet presAssocID="{D2CE5EFD-5493-9548-95F3-21EF6C8F6BEF}" presName="linear" presStyleCnt="0">
        <dgm:presLayoutVars>
          <dgm:animLvl val="lvl"/>
          <dgm:resizeHandles val="exact"/>
        </dgm:presLayoutVars>
      </dgm:prSet>
      <dgm:spPr/>
    </dgm:pt>
    <dgm:pt modelId="{EFDF29E7-61D5-8245-8E31-314B322D8650}" type="pres">
      <dgm:prSet presAssocID="{A8CC453A-3FAB-2742-A587-8BEC346BFA8C}" presName="parentText" presStyleLbl="node1" presStyleIdx="0" presStyleCnt="4">
        <dgm:presLayoutVars>
          <dgm:chMax val="0"/>
          <dgm:bulletEnabled val="1"/>
        </dgm:presLayoutVars>
      </dgm:prSet>
      <dgm:spPr/>
    </dgm:pt>
    <dgm:pt modelId="{CB5F1BF1-1D94-1A44-9084-0911A10BD992}" type="pres">
      <dgm:prSet presAssocID="{11B2BFB4-6CFB-8547-92D5-643F54CDF7C4}" presName="spacer" presStyleCnt="0"/>
      <dgm:spPr/>
    </dgm:pt>
    <dgm:pt modelId="{841326C6-26DE-F34E-9F23-4BA5721F21BA}" type="pres">
      <dgm:prSet presAssocID="{AA00E343-AA2F-DB43-9771-F9B1C3AC886B}" presName="parentText" presStyleLbl="node1" presStyleIdx="1" presStyleCnt="4">
        <dgm:presLayoutVars>
          <dgm:chMax val="0"/>
          <dgm:bulletEnabled val="1"/>
        </dgm:presLayoutVars>
      </dgm:prSet>
      <dgm:spPr/>
    </dgm:pt>
    <dgm:pt modelId="{22D3DFFF-23BE-E34A-AD69-FA10AAB397E8}" type="pres">
      <dgm:prSet presAssocID="{469AA653-5B00-FE4F-83EA-B4A3EAEE40A7}" presName="spacer" presStyleCnt="0"/>
      <dgm:spPr/>
    </dgm:pt>
    <dgm:pt modelId="{EB500623-BBE5-A040-A8A0-233E0D759450}" type="pres">
      <dgm:prSet presAssocID="{62F89156-88AB-E640-B50E-F54C6B573F4B}" presName="parentText" presStyleLbl="node1" presStyleIdx="2" presStyleCnt="4">
        <dgm:presLayoutVars>
          <dgm:chMax val="0"/>
          <dgm:bulletEnabled val="1"/>
        </dgm:presLayoutVars>
      </dgm:prSet>
      <dgm:spPr/>
    </dgm:pt>
    <dgm:pt modelId="{3E0E88D2-3D2E-F84F-99B5-64A146F01642}" type="pres">
      <dgm:prSet presAssocID="{1AB5BC6D-2579-5D42-90E2-96FE58E51231}" presName="spacer" presStyleCnt="0"/>
      <dgm:spPr/>
    </dgm:pt>
    <dgm:pt modelId="{B516B00D-CEE6-404B-A4DE-81341E69D8E3}" type="pres">
      <dgm:prSet presAssocID="{BF15CFFE-7061-EF4C-8E63-A5D8652FF602}" presName="parentText" presStyleLbl="node1" presStyleIdx="3" presStyleCnt="4">
        <dgm:presLayoutVars>
          <dgm:chMax val="0"/>
          <dgm:bulletEnabled val="1"/>
        </dgm:presLayoutVars>
      </dgm:prSet>
      <dgm:spPr/>
    </dgm:pt>
  </dgm:ptLst>
  <dgm:cxnLst>
    <dgm:cxn modelId="{95DAA30D-70D7-5F4C-9375-8F76B0414E7E}" type="presOf" srcId="{A8CC453A-3FAB-2742-A587-8BEC346BFA8C}" destId="{EFDF29E7-61D5-8245-8E31-314B322D8650}" srcOrd="0" destOrd="0" presId="urn:microsoft.com/office/officeart/2005/8/layout/vList2"/>
    <dgm:cxn modelId="{9AC5A047-380E-2F43-88FD-F99E397EFF9F}" type="presOf" srcId="{62F89156-88AB-E640-B50E-F54C6B573F4B}" destId="{EB500623-BBE5-A040-A8A0-233E0D759450}" srcOrd="0" destOrd="0" presId="urn:microsoft.com/office/officeart/2005/8/layout/vList2"/>
    <dgm:cxn modelId="{7088CF49-9D49-C243-A1DE-0386C11F7579}" type="presOf" srcId="{BF15CFFE-7061-EF4C-8E63-A5D8652FF602}" destId="{B516B00D-CEE6-404B-A4DE-81341E69D8E3}" srcOrd="0" destOrd="0" presId="urn:microsoft.com/office/officeart/2005/8/layout/vList2"/>
    <dgm:cxn modelId="{38B6E77C-A665-F242-9117-43F450FF6A9D}" srcId="{D2CE5EFD-5493-9548-95F3-21EF6C8F6BEF}" destId="{62F89156-88AB-E640-B50E-F54C6B573F4B}" srcOrd="2" destOrd="0" parTransId="{27BD7FCF-6397-2242-B05E-B827B8503ACB}" sibTransId="{1AB5BC6D-2579-5D42-90E2-96FE58E51231}"/>
    <dgm:cxn modelId="{1D0684A1-E0B7-1C48-9269-E3711C5980FF}" srcId="{D2CE5EFD-5493-9548-95F3-21EF6C8F6BEF}" destId="{BF15CFFE-7061-EF4C-8E63-A5D8652FF602}" srcOrd="3" destOrd="0" parTransId="{DCFF409A-84CE-AA45-A6D7-0BBADE1E284B}" sibTransId="{AE47A967-F373-FD47-83B6-82205386AE7B}"/>
    <dgm:cxn modelId="{A7802BB4-5601-CA45-AB10-5D92724CDEF1}" srcId="{D2CE5EFD-5493-9548-95F3-21EF6C8F6BEF}" destId="{A8CC453A-3FAB-2742-A587-8BEC346BFA8C}" srcOrd="0" destOrd="0" parTransId="{FDECBC98-A5C1-DC47-B930-FACCF8EBDCF8}" sibTransId="{11B2BFB4-6CFB-8547-92D5-643F54CDF7C4}"/>
    <dgm:cxn modelId="{651A3EBD-34AF-3F44-96D9-4AEC3F0004F3}" srcId="{D2CE5EFD-5493-9548-95F3-21EF6C8F6BEF}" destId="{AA00E343-AA2F-DB43-9771-F9B1C3AC886B}" srcOrd="1" destOrd="0" parTransId="{71C1EEA8-B9BB-094B-8083-F957A63E83D4}" sibTransId="{469AA653-5B00-FE4F-83EA-B4A3EAEE40A7}"/>
    <dgm:cxn modelId="{EC80B4CD-B8D4-144E-B08E-D5416A6BDAFC}" type="presOf" srcId="{D2CE5EFD-5493-9548-95F3-21EF6C8F6BEF}" destId="{82225B16-2692-9B4B-B881-55248415DBB0}" srcOrd="0" destOrd="0" presId="urn:microsoft.com/office/officeart/2005/8/layout/vList2"/>
    <dgm:cxn modelId="{9E9EF4D5-CA59-7342-B8A7-D4F9D2970F26}" type="presOf" srcId="{AA00E343-AA2F-DB43-9771-F9B1C3AC886B}" destId="{841326C6-26DE-F34E-9F23-4BA5721F21BA}" srcOrd="0" destOrd="0" presId="urn:microsoft.com/office/officeart/2005/8/layout/vList2"/>
    <dgm:cxn modelId="{91B60A30-6F02-3045-B5EB-2EBECDEEF30B}" type="presParOf" srcId="{82225B16-2692-9B4B-B881-55248415DBB0}" destId="{EFDF29E7-61D5-8245-8E31-314B322D8650}" srcOrd="0" destOrd="0" presId="urn:microsoft.com/office/officeart/2005/8/layout/vList2"/>
    <dgm:cxn modelId="{1592195B-4214-CC4E-87F1-F5F97CA263CE}" type="presParOf" srcId="{82225B16-2692-9B4B-B881-55248415DBB0}" destId="{CB5F1BF1-1D94-1A44-9084-0911A10BD992}" srcOrd="1" destOrd="0" presId="urn:microsoft.com/office/officeart/2005/8/layout/vList2"/>
    <dgm:cxn modelId="{C0DE14C6-561B-5246-B7A6-07D4C9082E3F}" type="presParOf" srcId="{82225B16-2692-9B4B-B881-55248415DBB0}" destId="{841326C6-26DE-F34E-9F23-4BA5721F21BA}" srcOrd="2" destOrd="0" presId="urn:microsoft.com/office/officeart/2005/8/layout/vList2"/>
    <dgm:cxn modelId="{88A378FC-8A57-5142-9DCD-9A79A66C7DFB}" type="presParOf" srcId="{82225B16-2692-9B4B-B881-55248415DBB0}" destId="{22D3DFFF-23BE-E34A-AD69-FA10AAB397E8}" srcOrd="3" destOrd="0" presId="urn:microsoft.com/office/officeart/2005/8/layout/vList2"/>
    <dgm:cxn modelId="{3BA817C2-CEB9-F840-8E43-85F0A0B209D5}" type="presParOf" srcId="{82225B16-2692-9B4B-B881-55248415DBB0}" destId="{EB500623-BBE5-A040-A8A0-233E0D759450}" srcOrd="4" destOrd="0" presId="urn:microsoft.com/office/officeart/2005/8/layout/vList2"/>
    <dgm:cxn modelId="{602B95B9-5AEB-954F-A351-3186474DED8E}" type="presParOf" srcId="{82225B16-2692-9B4B-B881-55248415DBB0}" destId="{3E0E88D2-3D2E-F84F-99B5-64A146F01642}" srcOrd="5" destOrd="0" presId="urn:microsoft.com/office/officeart/2005/8/layout/vList2"/>
    <dgm:cxn modelId="{FA7B31A8-05B5-3541-AE1D-A17AC5591A77}" type="presParOf" srcId="{82225B16-2692-9B4B-B881-55248415DBB0}" destId="{B516B00D-CEE6-404B-A4DE-81341E69D8E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CE5EFD-5493-9548-95F3-21EF6C8F6B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C453A-3FAB-2742-A587-8BEC346BFA8C}">
      <dgm:prSet/>
      <dgm:spPr/>
      <dgm:t>
        <a:bodyPr/>
        <a:lstStyle/>
        <a:p>
          <a:pPr algn="ctr"/>
          <a:r>
            <a:rPr lang="en-US" b="1" dirty="0"/>
            <a:t>TEST / TRAIN SPLIT  &gt;&gt; 80 : 20 </a:t>
          </a:r>
          <a:endParaRPr lang="en-IN" dirty="0"/>
        </a:p>
      </dgm:t>
    </dgm:pt>
    <dgm:pt modelId="{FDECBC98-A5C1-DC47-B930-FACCF8EBDCF8}" type="parTrans" cxnId="{A7802BB4-5601-CA45-AB10-5D92724CDEF1}">
      <dgm:prSet/>
      <dgm:spPr/>
      <dgm:t>
        <a:bodyPr/>
        <a:lstStyle/>
        <a:p>
          <a:endParaRPr lang="en-US"/>
        </a:p>
      </dgm:t>
    </dgm:pt>
    <dgm:pt modelId="{11B2BFB4-6CFB-8547-92D5-643F54CDF7C4}" type="sibTrans" cxnId="{A7802BB4-5601-CA45-AB10-5D92724CDEF1}">
      <dgm:prSet/>
      <dgm:spPr/>
      <dgm:t>
        <a:bodyPr/>
        <a:lstStyle/>
        <a:p>
          <a:endParaRPr lang="en-US"/>
        </a:p>
      </dgm:t>
    </dgm:pt>
    <dgm:pt modelId="{82225B16-2692-9B4B-B881-55248415DBB0}" type="pres">
      <dgm:prSet presAssocID="{D2CE5EFD-5493-9548-95F3-21EF6C8F6BEF}" presName="linear" presStyleCnt="0">
        <dgm:presLayoutVars>
          <dgm:animLvl val="lvl"/>
          <dgm:resizeHandles val="exact"/>
        </dgm:presLayoutVars>
      </dgm:prSet>
      <dgm:spPr/>
    </dgm:pt>
    <dgm:pt modelId="{EFDF29E7-61D5-8245-8E31-314B322D8650}" type="pres">
      <dgm:prSet presAssocID="{A8CC453A-3FAB-2742-A587-8BEC346BFA8C}" presName="parentText" presStyleLbl="node1" presStyleIdx="0" presStyleCnt="1" custLinFactNeighborX="887" custLinFactNeighborY="86600">
        <dgm:presLayoutVars>
          <dgm:chMax val="0"/>
          <dgm:bulletEnabled val="1"/>
        </dgm:presLayoutVars>
      </dgm:prSet>
      <dgm:spPr/>
    </dgm:pt>
  </dgm:ptLst>
  <dgm:cxnLst>
    <dgm:cxn modelId="{95DAA30D-70D7-5F4C-9375-8F76B0414E7E}" type="presOf" srcId="{A8CC453A-3FAB-2742-A587-8BEC346BFA8C}" destId="{EFDF29E7-61D5-8245-8E31-314B322D8650}" srcOrd="0" destOrd="0" presId="urn:microsoft.com/office/officeart/2005/8/layout/vList2"/>
    <dgm:cxn modelId="{A7802BB4-5601-CA45-AB10-5D92724CDEF1}" srcId="{D2CE5EFD-5493-9548-95F3-21EF6C8F6BEF}" destId="{A8CC453A-3FAB-2742-A587-8BEC346BFA8C}" srcOrd="0" destOrd="0" parTransId="{FDECBC98-A5C1-DC47-B930-FACCF8EBDCF8}" sibTransId="{11B2BFB4-6CFB-8547-92D5-643F54CDF7C4}"/>
    <dgm:cxn modelId="{EC80B4CD-B8D4-144E-B08E-D5416A6BDAFC}" type="presOf" srcId="{D2CE5EFD-5493-9548-95F3-21EF6C8F6BEF}" destId="{82225B16-2692-9B4B-B881-55248415DBB0}" srcOrd="0" destOrd="0" presId="urn:microsoft.com/office/officeart/2005/8/layout/vList2"/>
    <dgm:cxn modelId="{91B60A30-6F02-3045-B5EB-2EBECDEEF30B}" type="presParOf" srcId="{82225B16-2692-9B4B-B881-55248415DBB0}" destId="{EFDF29E7-61D5-8245-8E31-314B322D865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E85147-CFF4-624C-9A22-C96E73D98DB1}"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3FAA8174-9753-CD43-976F-D9637ADD5DF1}">
      <dgm:prSet phldrT="[Text]" custT="1"/>
      <dgm:spPr/>
      <dgm:t>
        <a:bodyPr/>
        <a:lstStyle/>
        <a:p>
          <a:r>
            <a:rPr lang="en-US" sz="2000" dirty="0"/>
            <a:t>Categorical Variable</a:t>
          </a:r>
        </a:p>
      </dgm:t>
    </dgm:pt>
    <dgm:pt modelId="{2702CADF-3C54-1D4F-9C32-73CBC0F5B467}" type="parTrans" cxnId="{7169F625-4D86-0148-982F-70F66ED069B7}">
      <dgm:prSet/>
      <dgm:spPr/>
      <dgm:t>
        <a:bodyPr/>
        <a:lstStyle/>
        <a:p>
          <a:endParaRPr lang="en-US"/>
        </a:p>
      </dgm:t>
    </dgm:pt>
    <dgm:pt modelId="{B1003791-FD61-3A48-8F62-9288A1BC3689}" type="sibTrans" cxnId="{7169F625-4D86-0148-982F-70F66ED069B7}">
      <dgm:prSet/>
      <dgm:spPr/>
      <dgm:t>
        <a:bodyPr/>
        <a:lstStyle/>
        <a:p>
          <a:endParaRPr lang="en-US"/>
        </a:p>
      </dgm:t>
    </dgm:pt>
    <dgm:pt modelId="{11678E9A-431A-7E4D-9818-E9694AED18F9}">
      <dgm:prSet phldrT="[Text]"/>
      <dgm:spPr/>
      <dgm:t>
        <a:bodyPr/>
        <a:lstStyle/>
        <a:p>
          <a:r>
            <a:rPr lang="en-US" dirty="0" err="1"/>
            <a:t>SimpleImputer</a:t>
          </a:r>
          <a:endParaRPr lang="en-US" dirty="0"/>
        </a:p>
        <a:p>
          <a:r>
            <a:rPr lang="en-US" dirty="0"/>
            <a:t>(strategy='mean')</a:t>
          </a:r>
        </a:p>
      </dgm:t>
    </dgm:pt>
    <dgm:pt modelId="{BBC443DF-C05D-7C45-8CE2-EE7EAAAD47B1}" type="parTrans" cxnId="{AE766D19-EDBB-BB4E-98CC-6574875C49ED}">
      <dgm:prSet/>
      <dgm:spPr/>
      <dgm:t>
        <a:bodyPr/>
        <a:lstStyle/>
        <a:p>
          <a:endParaRPr lang="en-US"/>
        </a:p>
      </dgm:t>
    </dgm:pt>
    <dgm:pt modelId="{00639B0F-335A-6F48-8463-D5C2F8B4F1E5}" type="sibTrans" cxnId="{AE766D19-EDBB-BB4E-98CC-6574875C49ED}">
      <dgm:prSet/>
      <dgm:spPr/>
      <dgm:t>
        <a:bodyPr/>
        <a:lstStyle/>
        <a:p>
          <a:endParaRPr lang="en-US"/>
        </a:p>
      </dgm:t>
    </dgm:pt>
    <dgm:pt modelId="{0D1B53A0-BCFB-E347-B3F9-5B99FCF2D522}">
      <dgm:prSet phldrT="[Text]"/>
      <dgm:spPr/>
      <dgm:t>
        <a:bodyPr/>
        <a:lstStyle/>
        <a:p>
          <a:r>
            <a:rPr lang="en-US" dirty="0" err="1"/>
            <a:t>StandardScaler</a:t>
          </a:r>
          <a:r>
            <a:rPr lang="en-US" dirty="0"/>
            <a:t>()</a:t>
          </a:r>
        </a:p>
      </dgm:t>
    </dgm:pt>
    <dgm:pt modelId="{6E4FABEF-5EE7-BD46-8C72-61008652B408}" type="parTrans" cxnId="{841BF45A-00E2-264F-8A53-251ED5569159}">
      <dgm:prSet/>
      <dgm:spPr/>
      <dgm:t>
        <a:bodyPr/>
        <a:lstStyle/>
        <a:p>
          <a:endParaRPr lang="en-US"/>
        </a:p>
      </dgm:t>
    </dgm:pt>
    <dgm:pt modelId="{4EC26E60-FBB5-E14A-8CCD-74420369ABC1}" type="sibTrans" cxnId="{841BF45A-00E2-264F-8A53-251ED5569159}">
      <dgm:prSet/>
      <dgm:spPr/>
      <dgm:t>
        <a:bodyPr/>
        <a:lstStyle/>
        <a:p>
          <a:endParaRPr lang="en-US"/>
        </a:p>
      </dgm:t>
    </dgm:pt>
    <dgm:pt modelId="{5D5CEF4A-E99F-8942-97C1-DBF98917086B}">
      <dgm:prSet phldrT="[Text]" custT="1"/>
      <dgm:spPr/>
      <dgm:t>
        <a:bodyPr/>
        <a:lstStyle/>
        <a:p>
          <a:r>
            <a:rPr lang="en-US" sz="2000" dirty="0"/>
            <a:t>Numerical Variable</a:t>
          </a:r>
        </a:p>
      </dgm:t>
    </dgm:pt>
    <dgm:pt modelId="{3B844E02-D36B-5B48-B73E-688EEC1BF4AE}" type="parTrans" cxnId="{B9A70341-5FF2-2349-B292-9D7A101E3E76}">
      <dgm:prSet/>
      <dgm:spPr/>
      <dgm:t>
        <a:bodyPr/>
        <a:lstStyle/>
        <a:p>
          <a:endParaRPr lang="en-US"/>
        </a:p>
      </dgm:t>
    </dgm:pt>
    <dgm:pt modelId="{3CD7A5B3-D94C-184D-9240-9EBAC90F375A}" type="sibTrans" cxnId="{B9A70341-5FF2-2349-B292-9D7A101E3E76}">
      <dgm:prSet/>
      <dgm:spPr/>
      <dgm:t>
        <a:bodyPr/>
        <a:lstStyle/>
        <a:p>
          <a:endParaRPr lang="en-US"/>
        </a:p>
      </dgm:t>
    </dgm:pt>
    <dgm:pt modelId="{41EFE3F8-B827-CE46-AAC5-0638B94B97F8}">
      <dgm:prSet phldrT="[Text]"/>
      <dgm:spPr/>
      <dgm:t>
        <a:bodyPr/>
        <a:lstStyle/>
        <a:p>
          <a:r>
            <a:rPr lang="en-US" dirty="0" err="1"/>
            <a:t>SimpleImputer</a:t>
          </a:r>
          <a:endParaRPr lang="en-US" dirty="0"/>
        </a:p>
        <a:p>
          <a:r>
            <a:rPr lang="en-US" dirty="0"/>
            <a:t>(strategy='</a:t>
          </a:r>
          <a:r>
            <a:rPr lang="en-US" dirty="0" err="1"/>
            <a:t>most_frequent</a:t>
          </a:r>
          <a:r>
            <a:rPr lang="en-US" dirty="0"/>
            <a:t>’)</a:t>
          </a:r>
        </a:p>
      </dgm:t>
    </dgm:pt>
    <dgm:pt modelId="{684EDC40-EF56-4C48-93E4-3A479FE32FA9}" type="parTrans" cxnId="{DA20E4A9-74BE-5E45-879B-4571001F9095}">
      <dgm:prSet/>
      <dgm:spPr/>
      <dgm:t>
        <a:bodyPr/>
        <a:lstStyle/>
        <a:p>
          <a:endParaRPr lang="en-US"/>
        </a:p>
      </dgm:t>
    </dgm:pt>
    <dgm:pt modelId="{E235A295-3757-B945-989E-89830BAAB422}" type="sibTrans" cxnId="{DA20E4A9-74BE-5E45-879B-4571001F9095}">
      <dgm:prSet/>
      <dgm:spPr/>
      <dgm:t>
        <a:bodyPr/>
        <a:lstStyle/>
        <a:p>
          <a:endParaRPr lang="en-US"/>
        </a:p>
      </dgm:t>
    </dgm:pt>
    <dgm:pt modelId="{9E4C6FAB-6E8F-D143-B56C-29B3CE6C0128}">
      <dgm:prSet phldrT="[Text]"/>
      <dgm:spPr/>
      <dgm:t>
        <a:bodyPr/>
        <a:lstStyle/>
        <a:p>
          <a:r>
            <a:rPr lang="en-US" dirty="0" err="1"/>
            <a:t>OneHotEncoder</a:t>
          </a:r>
          <a:endParaRPr lang="en-US" dirty="0"/>
        </a:p>
      </dgm:t>
    </dgm:pt>
    <dgm:pt modelId="{2BB7391F-C8BA-E442-9B0B-59975B8EC002}" type="parTrans" cxnId="{8DE710FB-DF58-FF4D-8779-902AFA91074D}">
      <dgm:prSet/>
      <dgm:spPr/>
      <dgm:t>
        <a:bodyPr/>
        <a:lstStyle/>
        <a:p>
          <a:endParaRPr lang="en-US"/>
        </a:p>
      </dgm:t>
    </dgm:pt>
    <dgm:pt modelId="{727A54C2-9383-A347-ADDA-C4223A3C480A}" type="sibTrans" cxnId="{8DE710FB-DF58-FF4D-8779-902AFA91074D}">
      <dgm:prSet/>
      <dgm:spPr/>
      <dgm:t>
        <a:bodyPr/>
        <a:lstStyle/>
        <a:p>
          <a:endParaRPr lang="en-US"/>
        </a:p>
      </dgm:t>
    </dgm:pt>
    <dgm:pt modelId="{9BAE5D69-31F6-A34D-9025-F81C9C1A4F3E}" type="pres">
      <dgm:prSet presAssocID="{74E85147-CFF4-624C-9A22-C96E73D98DB1}" presName="diagram" presStyleCnt="0">
        <dgm:presLayoutVars>
          <dgm:chPref val="1"/>
          <dgm:dir/>
          <dgm:animOne val="branch"/>
          <dgm:animLvl val="lvl"/>
          <dgm:resizeHandles/>
        </dgm:presLayoutVars>
      </dgm:prSet>
      <dgm:spPr/>
    </dgm:pt>
    <dgm:pt modelId="{2171B883-2107-7141-BB87-7845A82C5F55}" type="pres">
      <dgm:prSet presAssocID="{3FAA8174-9753-CD43-976F-D9637ADD5DF1}" presName="root" presStyleCnt="0"/>
      <dgm:spPr/>
    </dgm:pt>
    <dgm:pt modelId="{FD5B78CA-5C68-724C-B4FA-9B37E9374B21}" type="pres">
      <dgm:prSet presAssocID="{3FAA8174-9753-CD43-976F-D9637ADD5DF1}" presName="rootComposite" presStyleCnt="0"/>
      <dgm:spPr/>
    </dgm:pt>
    <dgm:pt modelId="{B6126BC3-2540-C54B-B5DF-88C06269F8A6}" type="pres">
      <dgm:prSet presAssocID="{3FAA8174-9753-CD43-976F-D9637ADD5DF1}" presName="rootText" presStyleLbl="node1" presStyleIdx="0" presStyleCnt="2"/>
      <dgm:spPr/>
    </dgm:pt>
    <dgm:pt modelId="{A9454A99-6CD5-B34A-9523-F650954A8BB0}" type="pres">
      <dgm:prSet presAssocID="{3FAA8174-9753-CD43-976F-D9637ADD5DF1}" presName="rootConnector" presStyleLbl="node1" presStyleIdx="0" presStyleCnt="2"/>
      <dgm:spPr/>
    </dgm:pt>
    <dgm:pt modelId="{6F5E6667-9147-0B47-B84E-A7A755D43BE3}" type="pres">
      <dgm:prSet presAssocID="{3FAA8174-9753-CD43-976F-D9637ADD5DF1}" presName="childShape" presStyleCnt="0"/>
      <dgm:spPr/>
    </dgm:pt>
    <dgm:pt modelId="{4057512C-32CE-AA44-84F5-27F8C6E0F17A}" type="pres">
      <dgm:prSet presAssocID="{BBC443DF-C05D-7C45-8CE2-EE7EAAAD47B1}" presName="Name13" presStyleLbl="parChTrans1D2" presStyleIdx="0" presStyleCnt="4"/>
      <dgm:spPr/>
    </dgm:pt>
    <dgm:pt modelId="{EF65B938-D478-7144-81E7-4F183B462B11}" type="pres">
      <dgm:prSet presAssocID="{11678E9A-431A-7E4D-9818-E9694AED18F9}" presName="childText" presStyleLbl="bgAcc1" presStyleIdx="0" presStyleCnt="4">
        <dgm:presLayoutVars>
          <dgm:bulletEnabled val="1"/>
        </dgm:presLayoutVars>
      </dgm:prSet>
      <dgm:spPr/>
    </dgm:pt>
    <dgm:pt modelId="{3D9D3209-0DE0-7B46-B741-5EC212D1D766}" type="pres">
      <dgm:prSet presAssocID="{6E4FABEF-5EE7-BD46-8C72-61008652B408}" presName="Name13" presStyleLbl="parChTrans1D2" presStyleIdx="1" presStyleCnt="4"/>
      <dgm:spPr/>
    </dgm:pt>
    <dgm:pt modelId="{224FE2C9-F1D3-4742-BF5B-A40574A1703A}" type="pres">
      <dgm:prSet presAssocID="{0D1B53A0-BCFB-E347-B3F9-5B99FCF2D522}" presName="childText" presStyleLbl="bgAcc1" presStyleIdx="1" presStyleCnt="4">
        <dgm:presLayoutVars>
          <dgm:bulletEnabled val="1"/>
        </dgm:presLayoutVars>
      </dgm:prSet>
      <dgm:spPr/>
    </dgm:pt>
    <dgm:pt modelId="{26D0E6CB-76E5-7F4B-BCC1-514202A3AA3D}" type="pres">
      <dgm:prSet presAssocID="{5D5CEF4A-E99F-8942-97C1-DBF98917086B}" presName="root" presStyleCnt="0"/>
      <dgm:spPr/>
    </dgm:pt>
    <dgm:pt modelId="{E10A96FD-46BD-9147-87A8-5072C919703E}" type="pres">
      <dgm:prSet presAssocID="{5D5CEF4A-E99F-8942-97C1-DBF98917086B}" presName="rootComposite" presStyleCnt="0"/>
      <dgm:spPr/>
    </dgm:pt>
    <dgm:pt modelId="{21F14621-97DD-464F-941A-DABCE17B5FF2}" type="pres">
      <dgm:prSet presAssocID="{5D5CEF4A-E99F-8942-97C1-DBF98917086B}" presName="rootText" presStyleLbl="node1" presStyleIdx="1" presStyleCnt="2"/>
      <dgm:spPr/>
    </dgm:pt>
    <dgm:pt modelId="{B0BC27F0-EED9-E14D-AA7B-4786FE7D4A7F}" type="pres">
      <dgm:prSet presAssocID="{5D5CEF4A-E99F-8942-97C1-DBF98917086B}" presName="rootConnector" presStyleLbl="node1" presStyleIdx="1" presStyleCnt="2"/>
      <dgm:spPr/>
    </dgm:pt>
    <dgm:pt modelId="{CC944068-7C5C-AE44-96EB-7932FC2499E2}" type="pres">
      <dgm:prSet presAssocID="{5D5CEF4A-E99F-8942-97C1-DBF98917086B}" presName="childShape" presStyleCnt="0"/>
      <dgm:spPr/>
    </dgm:pt>
    <dgm:pt modelId="{7ACF7211-A5E1-9844-B2AB-1A378702F623}" type="pres">
      <dgm:prSet presAssocID="{684EDC40-EF56-4C48-93E4-3A479FE32FA9}" presName="Name13" presStyleLbl="parChTrans1D2" presStyleIdx="2" presStyleCnt="4"/>
      <dgm:spPr/>
    </dgm:pt>
    <dgm:pt modelId="{704776F0-7B97-9449-89DD-D8064A578C8D}" type="pres">
      <dgm:prSet presAssocID="{41EFE3F8-B827-CE46-AAC5-0638B94B97F8}" presName="childText" presStyleLbl="bgAcc1" presStyleIdx="2" presStyleCnt="4">
        <dgm:presLayoutVars>
          <dgm:bulletEnabled val="1"/>
        </dgm:presLayoutVars>
      </dgm:prSet>
      <dgm:spPr/>
    </dgm:pt>
    <dgm:pt modelId="{E55C386A-75DB-964F-83A5-E336C8D01009}" type="pres">
      <dgm:prSet presAssocID="{2BB7391F-C8BA-E442-9B0B-59975B8EC002}" presName="Name13" presStyleLbl="parChTrans1D2" presStyleIdx="3" presStyleCnt="4"/>
      <dgm:spPr/>
    </dgm:pt>
    <dgm:pt modelId="{DE9B965D-8D03-F64C-AC5E-B5172C71D6BF}" type="pres">
      <dgm:prSet presAssocID="{9E4C6FAB-6E8F-D143-B56C-29B3CE6C0128}" presName="childText" presStyleLbl="bgAcc1" presStyleIdx="3" presStyleCnt="4">
        <dgm:presLayoutVars>
          <dgm:bulletEnabled val="1"/>
        </dgm:presLayoutVars>
      </dgm:prSet>
      <dgm:spPr/>
    </dgm:pt>
  </dgm:ptLst>
  <dgm:cxnLst>
    <dgm:cxn modelId="{A8A16512-1656-7640-BCF5-6ED073C1FB0D}" type="presOf" srcId="{41EFE3F8-B827-CE46-AAC5-0638B94B97F8}" destId="{704776F0-7B97-9449-89DD-D8064A578C8D}" srcOrd="0" destOrd="0" presId="urn:microsoft.com/office/officeart/2005/8/layout/hierarchy3"/>
    <dgm:cxn modelId="{0C9B2C16-9996-3044-9D33-CC45F189D045}" type="presOf" srcId="{3FAA8174-9753-CD43-976F-D9637ADD5DF1}" destId="{A9454A99-6CD5-B34A-9523-F650954A8BB0}" srcOrd="1" destOrd="0" presId="urn:microsoft.com/office/officeart/2005/8/layout/hierarchy3"/>
    <dgm:cxn modelId="{AE766D19-EDBB-BB4E-98CC-6574875C49ED}" srcId="{3FAA8174-9753-CD43-976F-D9637ADD5DF1}" destId="{11678E9A-431A-7E4D-9818-E9694AED18F9}" srcOrd="0" destOrd="0" parTransId="{BBC443DF-C05D-7C45-8CE2-EE7EAAAD47B1}" sibTransId="{00639B0F-335A-6F48-8463-D5C2F8B4F1E5}"/>
    <dgm:cxn modelId="{42CD8B1A-169D-FF4E-B2D1-1C8B4C86706E}" type="presOf" srcId="{6E4FABEF-5EE7-BD46-8C72-61008652B408}" destId="{3D9D3209-0DE0-7B46-B741-5EC212D1D766}" srcOrd="0" destOrd="0" presId="urn:microsoft.com/office/officeart/2005/8/layout/hierarchy3"/>
    <dgm:cxn modelId="{7169F625-4D86-0148-982F-70F66ED069B7}" srcId="{74E85147-CFF4-624C-9A22-C96E73D98DB1}" destId="{3FAA8174-9753-CD43-976F-D9637ADD5DF1}" srcOrd="0" destOrd="0" parTransId="{2702CADF-3C54-1D4F-9C32-73CBC0F5B467}" sibTransId="{B1003791-FD61-3A48-8F62-9288A1BC3689}"/>
    <dgm:cxn modelId="{223C6834-C6D1-5542-81ED-915197A546D0}" type="presOf" srcId="{3FAA8174-9753-CD43-976F-D9637ADD5DF1}" destId="{B6126BC3-2540-C54B-B5DF-88C06269F8A6}" srcOrd="0" destOrd="0" presId="urn:microsoft.com/office/officeart/2005/8/layout/hierarchy3"/>
    <dgm:cxn modelId="{B9A70341-5FF2-2349-B292-9D7A101E3E76}" srcId="{74E85147-CFF4-624C-9A22-C96E73D98DB1}" destId="{5D5CEF4A-E99F-8942-97C1-DBF98917086B}" srcOrd="1" destOrd="0" parTransId="{3B844E02-D36B-5B48-B73E-688EEC1BF4AE}" sibTransId="{3CD7A5B3-D94C-184D-9240-9EBAC90F375A}"/>
    <dgm:cxn modelId="{3F840849-DAC5-3441-BBE4-31441E8DEF4F}" type="presOf" srcId="{9E4C6FAB-6E8F-D143-B56C-29B3CE6C0128}" destId="{DE9B965D-8D03-F64C-AC5E-B5172C71D6BF}" srcOrd="0" destOrd="0" presId="urn:microsoft.com/office/officeart/2005/8/layout/hierarchy3"/>
    <dgm:cxn modelId="{841BF45A-00E2-264F-8A53-251ED5569159}" srcId="{3FAA8174-9753-CD43-976F-D9637ADD5DF1}" destId="{0D1B53A0-BCFB-E347-B3F9-5B99FCF2D522}" srcOrd="1" destOrd="0" parTransId="{6E4FABEF-5EE7-BD46-8C72-61008652B408}" sibTransId="{4EC26E60-FBB5-E14A-8CCD-74420369ABC1}"/>
    <dgm:cxn modelId="{027E7266-2DA9-2E43-9E74-E647E200CA75}" type="presOf" srcId="{2BB7391F-C8BA-E442-9B0B-59975B8EC002}" destId="{E55C386A-75DB-964F-83A5-E336C8D01009}" srcOrd="0" destOrd="0" presId="urn:microsoft.com/office/officeart/2005/8/layout/hierarchy3"/>
    <dgm:cxn modelId="{A070CA76-0AD9-8B44-9C9E-C44D2A350BA3}" type="presOf" srcId="{11678E9A-431A-7E4D-9818-E9694AED18F9}" destId="{EF65B938-D478-7144-81E7-4F183B462B11}" srcOrd="0" destOrd="0" presId="urn:microsoft.com/office/officeart/2005/8/layout/hierarchy3"/>
    <dgm:cxn modelId="{BE8A4A92-99B2-7C4A-AB4F-F7B8FF4A38CE}" type="presOf" srcId="{684EDC40-EF56-4C48-93E4-3A479FE32FA9}" destId="{7ACF7211-A5E1-9844-B2AB-1A378702F623}" srcOrd="0" destOrd="0" presId="urn:microsoft.com/office/officeart/2005/8/layout/hierarchy3"/>
    <dgm:cxn modelId="{DA20E4A9-74BE-5E45-879B-4571001F9095}" srcId="{5D5CEF4A-E99F-8942-97C1-DBF98917086B}" destId="{41EFE3F8-B827-CE46-AAC5-0638B94B97F8}" srcOrd="0" destOrd="0" parTransId="{684EDC40-EF56-4C48-93E4-3A479FE32FA9}" sibTransId="{E235A295-3757-B945-989E-89830BAAB422}"/>
    <dgm:cxn modelId="{442ED8AD-FE15-654E-BEEE-BA91F1AB62FF}" type="presOf" srcId="{5D5CEF4A-E99F-8942-97C1-DBF98917086B}" destId="{21F14621-97DD-464F-941A-DABCE17B5FF2}" srcOrd="0" destOrd="0" presId="urn:microsoft.com/office/officeart/2005/8/layout/hierarchy3"/>
    <dgm:cxn modelId="{00F581B2-C66D-6C4A-B3EF-2F76C19721DF}" type="presOf" srcId="{5D5CEF4A-E99F-8942-97C1-DBF98917086B}" destId="{B0BC27F0-EED9-E14D-AA7B-4786FE7D4A7F}" srcOrd="1" destOrd="0" presId="urn:microsoft.com/office/officeart/2005/8/layout/hierarchy3"/>
    <dgm:cxn modelId="{AFD545B3-F204-584C-82DA-399C8073BA6A}" type="presOf" srcId="{74E85147-CFF4-624C-9A22-C96E73D98DB1}" destId="{9BAE5D69-31F6-A34D-9025-F81C9C1A4F3E}" srcOrd="0" destOrd="0" presId="urn:microsoft.com/office/officeart/2005/8/layout/hierarchy3"/>
    <dgm:cxn modelId="{FCB896D4-6249-D142-AE36-4E9A859C7778}" type="presOf" srcId="{0D1B53A0-BCFB-E347-B3F9-5B99FCF2D522}" destId="{224FE2C9-F1D3-4742-BF5B-A40574A1703A}" srcOrd="0" destOrd="0" presId="urn:microsoft.com/office/officeart/2005/8/layout/hierarchy3"/>
    <dgm:cxn modelId="{6D9FDBD5-EF8E-3A47-AE21-ACD7786E0D30}" type="presOf" srcId="{BBC443DF-C05D-7C45-8CE2-EE7EAAAD47B1}" destId="{4057512C-32CE-AA44-84F5-27F8C6E0F17A}" srcOrd="0" destOrd="0" presId="urn:microsoft.com/office/officeart/2005/8/layout/hierarchy3"/>
    <dgm:cxn modelId="{8DE710FB-DF58-FF4D-8779-902AFA91074D}" srcId="{5D5CEF4A-E99F-8942-97C1-DBF98917086B}" destId="{9E4C6FAB-6E8F-D143-B56C-29B3CE6C0128}" srcOrd="1" destOrd="0" parTransId="{2BB7391F-C8BA-E442-9B0B-59975B8EC002}" sibTransId="{727A54C2-9383-A347-ADDA-C4223A3C480A}"/>
    <dgm:cxn modelId="{7779F53D-ADEF-0849-ADBF-A87A8CBA0AE8}" type="presParOf" srcId="{9BAE5D69-31F6-A34D-9025-F81C9C1A4F3E}" destId="{2171B883-2107-7141-BB87-7845A82C5F55}" srcOrd="0" destOrd="0" presId="urn:microsoft.com/office/officeart/2005/8/layout/hierarchy3"/>
    <dgm:cxn modelId="{D6F44051-9BF2-9B4B-BBA7-371A525CC6A2}" type="presParOf" srcId="{2171B883-2107-7141-BB87-7845A82C5F55}" destId="{FD5B78CA-5C68-724C-B4FA-9B37E9374B21}" srcOrd="0" destOrd="0" presId="urn:microsoft.com/office/officeart/2005/8/layout/hierarchy3"/>
    <dgm:cxn modelId="{448DC3C9-970B-B048-9021-1BC902DBF0CE}" type="presParOf" srcId="{FD5B78CA-5C68-724C-B4FA-9B37E9374B21}" destId="{B6126BC3-2540-C54B-B5DF-88C06269F8A6}" srcOrd="0" destOrd="0" presId="urn:microsoft.com/office/officeart/2005/8/layout/hierarchy3"/>
    <dgm:cxn modelId="{24CF94D8-894B-064E-B5A2-0D69B28FC684}" type="presParOf" srcId="{FD5B78CA-5C68-724C-B4FA-9B37E9374B21}" destId="{A9454A99-6CD5-B34A-9523-F650954A8BB0}" srcOrd="1" destOrd="0" presId="urn:microsoft.com/office/officeart/2005/8/layout/hierarchy3"/>
    <dgm:cxn modelId="{B76F3967-991D-4441-AA04-DF4A3CD6861C}" type="presParOf" srcId="{2171B883-2107-7141-BB87-7845A82C5F55}" destId="{6F5E6667-9147-0B47-B84E-A7A755D43BE3}" srcOrd="1" destOrd="0" presId="urn:microsoft.com/office/officeart/2005/8/layout/hierarchy3"/>
    <dgm:cxn modelId="{C5654E98-987B-254F-9760-30392CF35E85}" type="presParOf" srcId="{6F5E6667-9147-0B47-B84E-A7A755D43BE3}" destId="{4057512C-32CE-AA44-84F5-27F8C6E0F17A}" srcOrd="0" destOrd="0" presId="urn:microsoft.com/office/officeart/2005/8/layout/hierarchy3"/>
    <dgm:cxn modelId="{7F4FE9F3-BE89-D74C-ADEF-28F4CE75304D}" type="presParOf" srcId="{6F5E6667-9147-0B47-B84E-A7A755D43BE3}" destId="{EF65B938-D478-7144-81E7-4F183B462B11}" srcOrd="1" destOrd="0" presId="urn:microsoft.com/office/officeart/2005/8/layout/hierarchy3"/>
    <dgm:cxn modelId="{3375E646-AA23-4941-BBD7-405BFEB979FC}" type="presParOf" srcId="{6F5E6667-9147-0B47-B84E-A7A755D43BE3}" destId="{3D9D3209-0DE0-7B46-B741-5EC212D1D766}" srcOrd="2" destOrd="0" presId="urn:microsoft.com/office/officeart/2005/8/layout/hierarchy3"/>
    <dgm:cxn modelId="{0729377B-4FFE-DB49-B013-F06A4114B8D6}" type="presParOf" srcId="{6F5E6667-9147-0B47-B84E-A7A755D43BE3}" destId="{224FE2C9-F1D3-4742-BF5B-A40574A1703A}" srcOrd="3" destOrd="0" presId="urn:microsoft.com/office/officeart/2005/8/layout/hierarchy3"/>
    <dgm:cxn modelId="{3951696A-8BE1-7B48-BD19-8085AF93BBB4}" type="presParOf" srcId="{9BAE5D69-31F6-A34D-9025-F81C9C1A4F3E}" destId="{26D0E6CB-76E5-7F4B-BCC1-514202A3AA3D}" srcOrd="1" destOrd="0" presId="urn:microsoft.com/office/officeart/2005/8/layout/hierarchy3"/>
    <dgm:cxn modelId="{6AD4D203-D3CF-BD4D-B77D-FBB1CD23E949}" type="presParOf" srcId="{26D0E6CB-76E5-7F4B-BCC1-514202A3AA3D}" destId="{E10A96FD-46BD-9147-87A8-5072C919703E}" srcOrd="0" destOrd="0" presId="urn:microsoft.com/office/officeart/2005/8/layout/hierarchy3"/>
    <dgm:cxn modelId="{47C8AD74-F858-404B-8576-0AE5F34A00B9}" type="presParOf" srcId="{E10A96FD-46BD-9147-87A8-5072C919703E}" destId="{21F14621-97DD-464F-941A-DABCE17B5FF2}" srcOrd="0" destOrd="0" presId="urn:microsoft.com/office/officeart/2005/8/layout/hierarchy3"/>
    <dgm:cxn modelId="{FA8C334C-F70E-D64A-A5D6-7E12C3411394}" type="presParOf" srcId="{E10A96FD-46BD-9147-87A8-5072C919703E}" destId="{B0BC27F0-EED9-E14D-AA7B-4786FE7D4A7F}" srcOrd="1" destOrd="0" presId="urn:microsoft.com/office/officeart/2005/8/layout/hierarchy3"/>
    <dgm:cxn modelId="{FD2933DC-D068-4948-9C40-724B320C1603}" type="presParOf" srcId="{26D0E6CB-76E5-7F4B-BCC1-514202A3AA3D}" destId="{CC944068-7C5C-AE44-96EB-7932FC2499E2}" srcOrd="1" destOrd="0" presId="urn:microsoft.com/office/officeart/2005/8/layout/hierarchy3"/>
    <dgm:cxn modelId="{6BB1D103-11E3-4C4B-91ED-CA95D992BE93}" type="presParOf" srcId="{CC944068-7C5C-AE44-96EB-7932FC2499E2}" destId="{7ACF7211-A5E1-9844-B2AB-1A378702F623}" srcOrd="0" destOrd="0" presId="urn:microsoft.com/office/officeart/2005/8/layout/hierarchy3"/>
    <dgm:cxn modelId="{27A0F53F-9775-C24D-810F-D35C741F7DFD}" type="presParOf" srcId="{CC944068-7C5C-AE44-96EB-7932FC2499E2}" destId="{704776F0-7B97-9449-89DD-D8064A578C8D}" srcOrd="1" destOrd="0" presId="urn:microsoft.com/office/officeart/2005/8/layout/hierarchy3"/>
    <dgm:cxn modelId="{6CD1B3CE-127D-C149-A93E-0327750A6353}" type="presParOf" srcId="{CC944068-7C5C-AE44-96EB-7932FC2499E2}" destId="{E55C386A-75DB-964F-83A5-E336C8D01009}" srcOrd="2" destOrd="0" presId="urn:microsoft.com/office/officeart/2005/8/layout/hierarchy3"/>
    <dgm:cxn modelId="{C5E6E223-DD3A-1E4E-815C-1F7D6114B6BA}" type="presParOf" srcId="{CC944068-7C5C-AE44-96EB-7932FC2499E2}" destId="{DE9B965D-8D03-F64C-AC5E-B5172C71D6BF}"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29E7-61D5-8245-8E31-314B322D8650}">
      <dsp:nvSpPr>
        <dsp:cNvPr id="0" name=""/>
        <dsp:cNvSpPr/>
      </dsp:nvSpPr>
      <dsp:spPr>
        <a:xfrm>
          <a:off x="0" y="20590"/>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Columns with only one value &amp; NAN’s removed</a:t>
          </a:r>
          <a:endParaRPr lang="en-IN" sz="2500" kern="1200" dirty="0"/>
        </a:p>
      </dsp:txBody>
      <dsp:txXfrm>
        <a:off x="29271" y="49861"/>
        <a:ext cx="9314058" cy="541083"/>
      </dsp:txXfrm>
    </dsp:sp>
    <dsp:sp modelId="{841326C6-26DE-F34E-9F23-4BA5721F21BA}">
      <dsp:nvSpPr>
        <dsp:cNvPr id="0" name=""/>
        <dsp:cNvSpPr/>
      </dsp:nvSpPr>
      <dsp:spPr>
        <a:xfrm>
          <a:off x="0" y="692215"/>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ID Column dropped as it is insignificant to analysis</a:t>
          </a:r>
          <a:endParaRPr lang="en-IN" sz="2500" kern="1200" dirty="0"/>
        </a:p>
      </dsp:txBody>
      <dsp:txXfrm>
        <a:off x="29271" y="721486"/>
        <a:ext cx="9314058" cy="541083"/>
      </dsp:txXfrm>
    </dsp:sp>
    <dsp:sp modelId="{EB500623-BBE5-A040-A8A0-233E0D759450}">
      <dsp:nvSpPr>
        <dsp:cNvPr id="0" name=""/>
        <dsp:cNvSpPr/>
      </dsp:nvSpPr>
      <dsp:spPr>
        <a:xfrm>
          <a:off x="0" y="1363840"/>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Univariate outliers identified and removed</a:t>
          </a:r>
        </a:p>
      </dsp:txBody>
      <dsp:txXfrm>
        <a:off x="29271" y="1393111"/>
        <a:ext cx="9314058" cy="541083"/>
      </dsp:txXfrm>
    </dsp:sp>
    <dsp:sp modelId="{B516B00D-CEE6-404B-A4DE-81341E69D8E3}">
      <dsp:nvSpPr>
        <dsp:cNvPr id="0" name=""/>
        <dsp:cNvSpPr/>
      </dsp:nvSpPr>
      <dsp:spPr>
        <a:xfrm>
          <a:off x="0" y="2035465"/>
          <a:ext cx="9372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Columns exceeding VIF threshold removed</a:t>
          </a:r>
        </a:p>
      </dsp:txBody>
      <dsp:txXfrm>
        <a:off x="29271" y="2064736"/>
        <a:ext cx="9314058"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29E7-61D5-8245-8E31-314B322D8650}">
      <dsp:nvSpPr>
        <dsp:cNvPr id="0" name=""/>
        <dsp:cNvSpPr/>
      </dsp:nvSpPr>
      <dsp:spPr>
        <a:xfrm>
          <a:off x="0" y="2328"/>
          <a:ext cx="9372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TEST / TRAIN SPLIT  &gt;&gt; 80 : 20 </a:t>
          </a:r>
          <a:endParaRPr lang="en-IN" sz="2200" kern="1200" dirty="0"/>
        </a:p>
      </dsp:txBody>
      <dsp:txXfrm>
        <a:off x="25759" y="28087"/>
        <a:ext cx="9321082" cy="476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26BC3-2540-C54B-B5DF-88C06269F8A6}">
      <dsp:nvSpPr>
        <dsp:cNvPr id="0" name=""/>
        <dsp:cNvSpPr/>
      </dsp:nvSpPr>
      <dsp:spPr>
        <a:xfrm>
          <a:off x="1903484" y="104"/>
          <a:ext cx="2089937" cy="1044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Categorical Variable</a:t>
          </a:r>
        </a:p>
      </dsp:txBody>
      <dsp:txXfrm>
        <a:off x="1934090" y="30710"/>
        <a:ext cx="2028725" cy="983756"/>
      </dsp:txXfrm>
    </dsp:sp>
    <dsp:sp modelId="{4057512C-32CE-AA44-84F5-27F8C6E0F17A}">
      <dsp:nvSpPr>
        <dsp:cNvPr id="0" name=""/>
        <dsp:cNvSpPr/>
      </dsp:nvSpPr>
      <dsp:spPr>
        <a:xfrm>
          <a:off x="2112478" y="1045073"/>
          <a:ext cx="208993" cy="783726"/>
        </a:xfrm>
        <a:custGeom>
          <a:avLst/>
          <a:gdLst/>
          <a:ahLst/>
          <a:cxnLst/>
          <a:rect l="0" t="0" r="0" b="0"/>
          <a:pathLst>
            <a:path>
              <a:moveTo>
                <a:pt x="0" y="0"/>
              </a:moveTo>
              <a:lnTo>
                <a:pt x="0" y="783726"/>
              </a:lnTo>
              <a:lnTo>
                <a:pt x="208993" y="783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5B938-D478-7144-81E7-4F183B462B11}">
      <dsp:nvSpPr>
        <dsp:cNvPr id="0" name=""/>
        <dsp:cNvSpPr/>
      </dsp:nvSpPr>
      <dsp:spPr>
        <a:xfrm>
          <a:off x="2321472" y="1306315"/>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SimpleImputer</a:t>
          </a:r>
          <a:endParaRPr lang="en-US" sz="1100" kern="1200" dirty="0"/>
        </a:p>
        <a:p>
          <a:pPr marL="0" lvl="0" indent="0" algn="ctr" defTabSz="488950">
            <a:lnSpc>
              <a:spcPct val="90000"/>
            </a:lnSpc>
            <a:spcBef>
              <a:spcPct val="0"/>
            </a:spcBef>
            <a:spcAft>
              <a:spcPct val="35000"/>
            </a:spcAft>
            <a:buNone/>
          </a:pPr>
          <a:r>
            <a:rPr lang="en-US" sz="1100" kern="1200" dirty="0"/>
            <a:t>(strategy='mean')</a:t>
          </a:r>
        </a:p>
      </dsp:txBody>
      <dsp:txXfrm>
        <a:off x="2352078" y="1336921"/>
        <a:ext cx="1610738" cy="983756"/>
      </dsp:txXfrm>
    </dsp:sp>
    <dsp:sp modelId="{3D9D3209-0DE0-7B46-B741-5EC212D1D766}">
      <dsp:nvSpPr>
        <dsp:cNvPr id="0" name=""/>
        <dsp:cNvSpPr/>
      </dsp:nvSpPr>
      <dsp:spPr>
        <a:xfrm>
          <a:off x="2112478" y="1045073"/>
          <a:ext cx="208993" cy="2089937"/>
        </a:xfrm>
        <a:custGeom>
          <a:avLst/>
          <a:gdLst/>
          <a:ahLst/>
          <a:cxnLst/>
          <a:rect l="0" t="0" r="0" b="0"/>
          <a:pathLst>
            <a:path>
              <a:moveTo>
                <a:pt x="0" y="0"/>
              </a:moveTo>
              <a:lnTo>
                <a:pt x="0" y="2089937"/>
              </a:lnTo>
              <a:lnTo>
                <a:pt x="208993" y="2089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FE2C9-F1D3-4742-BF5B-A40574A1703A}">
      <dsp:nvSpPr>
        <dsp:cNvPr id="0" name=""/>
        <dsp:cNvSpPr/>
      </dsp:nvSpPr>
      <dsp:spPr>
        <a:xfrm>
          <a:off x="2321472" y="2612526"/>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StandardScaler</a:t>
          </a:r>
          <a:r>
            <a:rPr lang="en-US" sz="1100" kern="1200" dirty="0"/>
            <a:t>()</a:t>
          </a:r>
        </a:p>
      </dsp:txBody>
      <dsp:txXfrm>
        <a:off x="2352078" y="2643132"/>
        <a:ext cx="1610738" cy="983756"/>
      </dsp:txXfrm>
    </dsp:sp>
    <dsp:sp modelId="{21F14621-97DD-464F-941A-DABCE17B5FF2}">
      <dsp:nvSpPr>
        <dsp:cNvPr id="0" name=""/>
        <dsp:cNvSpPr/>
      </dsp:nvSpPr>
      <dsp:spPr>
        <a:xfrm>
          <a:off x="4515907" y="104"/>
          <a:ext cx="2089937" cy="1044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Numerical Variable</a:t>
          </a:r>
        </a:p>
      </dsp:txBody>
      <dsp:txXfrm>
        <a:off x="4546513" y="30710"/>
        <a:ext cx="2028725" cy="983756"/>
      </dsp:txXfrm>
    </dsp:sp>
    <dsp:sp modelId="{7ACF7211-A5E1-9844-B2AB-1A378702F623}">
      <dsp:nvSpPr>
        <dsp:cNvPr id="0" name=""/>
        <dsp:cNvSpPr/>
      </dsp:nvSpPr>
      <dsp:spPr>
        <a:xfrm>
          <a:off x="4724901" y="1045073"/>
          <a:ext cx="208993" cy="783726"/>
        </a:xfrm>
        <a:custGeom>
          <a:avLst/>
          <a:gdLst/>
          <a:ahLst/>
          <a:cxnLst/>
          <a:rect l="0" t="0" r="0" b="0"/>
          <a:pathLst>
            <a:path>
              <a:moveTo>
                <a:pt x="0" y="0"/>
              </a:moveTo>
              <a:lnTo>
                <a:pt x="0" y="783726"/>
              </a:lnTo>
              <a:lnTo>
                <a:pt x="208993" y="783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4776F0-7B97-9449-89DD-D8064A578C8D}">
      <dsp:nvSpPr>
        <dsp:cNvPr id="0" name=""/>
        <dsp:cNvSpPr/>
      </dsp:nvSpPr>
      <dsp:spPr>
        <a:xfrm>
          <a:off x="4933894" y="1306315"/>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SimpleImputer</a:t>
          </a:r>
          <a:endParaRPr lang="en-US" sz="1100" kern="1200" dirty="0"/>
        </a:p>
        <a:p>
          <a:pPr marL="0" lvl="0" indent="0" algn="ctr" defTabSz="488950">
            <a:lnSpc>
              <a:spcPct val="90000"/>
            </a:lnSpc>
            <a:spcBef>
              <a:spcPct val="0"/>
            </a:spcBef>
            <a:spcAft>
              <a:spcPct val="35000"/>
            </a:spcAft>
            <a:buNone/>
          </a:pPr>
          <a:r>
            <a:rPr lang="en-US" sz="1100" kern="1200" dirty="0"/>
            <a:t>(strategy='</a:t>
          </a:r>
          <a:r>
            <a:rPr lang="en-US" sz="1100" kern="1200" dirty="0" err="1"/>
            <a:t>most_frequent</a:t>
          </a:r>
          <a:r>
            <a:rPr lang="en-US" sz="1100" kern="1200" dirty="0"/>
            <a:t>’)</a:t>
          </a:r>
        </a:p>
      </dsp:txBody>
      <dsp:txXfrm>
        <a:off x="4964500" y="1336921"/>
        <a:ext cx="1610738" cy="983756"/>
      </dsp:txXfrm>
    </dsp:sp>
    <dsp:sp modelId="{E55C386A-75DB-964F-83A5-E336C8D01009}">
      <dsp:nvSpPr>
        <dsp:cNvPr id="0" name=""/>
        <dsp:cNvSpPr/>
      </dsp:nvSpPr>
      <dsp:spPr>
        <a:xfrm>
          <a:off x="4724901" y="1045073"/>
          <a:ext cx="208993" cy="2089937"/>
        </a:xfrm>
        <a:custGeom>
          <a:avLst/>
          <a:gdLst/>
          <a:ahLst/>
          <a:cxnLst/>
          <a:rect l="0" t="0" r="0" b="0"/>
          <a:pathLst>
            <a:path>
              <a:moveTo>
                <a:pt x="0" y="0"/>
              </a:moveTo>
              <a:lnTo>
                <a:pt x="0" y="2089937"/>
              </a:lnTo>
              <a:lnTo>
                <a:pt x="208993" y="2089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9B965D-8D03-F64C-AC5E-B5172C71D6BF}">
      <dsp:nvSpPr>
        <dsp:cNvPr id="0" name=""/>
        <dsp:cNvSpPr/>
      </dsp:nvSpPr>
      <dsp:spPr>
        <a:xfrm>
          <a:off x="4933894" y="2612526"/>
          <a:ext cx="1671950" cy="1044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OneHotEncoder</a:t>
          </a:r>
          <a:endParaRPr lang="en-US" sz="1100" kern="1200" dirty="0"/>
        </a:p>
      </dsp:txBody>
      <dsp:txXfrm>
        <a:off x="4964500" y="2643132"/>
        <a:ext cx="1610738" cy="9837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6804-7B89-AC40-8CFA-80B7754924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EB3E7-002C-EE4D-8A5C-DFA419DB5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D1B0B-5CCD-BC41-A29C-051C80E3AD4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F26B5B40-5956-454D-B8A7-DA6E7EA03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0AE85-F07B-F842-9FEE-38D353DF9B75}"/>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46717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E3EA-8786-B944-8F38-08D1474E0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18425-4735-5D40-AB7A-465264DC02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10E71-CD93-0446-AA8B-C79C63E13A2A}"/>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CD8F7563-729A-CF4A-92AB-F71AE01A6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11E85-0205-EA4A-A4A3-F332B08AB9F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221098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DBEBA-4876-1640-AE04-3161CEFF8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960C87-18A9-FE49-A7D8-69C1E067F9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D2F09-191E-554B-BD35-28460F7D4585}"/>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6E5838E1-9CA9-104F-97EC-146A87804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3F624-F748-7741-BE70-F20F2249CBD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52709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3025-831F-4144-BAD5-34F1EE278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55967-5523-B844-B316-4B6E77B97B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4C3FD-EA7B-7444-8C27-E8544376614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0EC326FE-5958-CC4D-B0C2-0EF386F66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90A7A-C462-1848-9566-FB4BD88870F3}"/>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08680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922A-9A1C-F544-ACB5-2591CF1238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0D458E-517F-0549-8401-B0CD777DE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8EA763-00EA-604B-8EA7-8B0F9DD859E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97B1AD60-2865-6548-A7ED-495E61D5D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72BDF-1CBB-3944-B0DC-45C8081DAEAB}"/>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83968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9BED-1DC3-574F-80F9-CA770704A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10485-A4A9-8D43-A79F-239766431C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BAD3E0-5FB0-E349-99B6-845180770D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8C3CDD-350A-B74E-9F77-00DA6684EC3E}"/>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2B5CC2BF-FF4D-5B40-9A69-256342578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4C13C-3761-5543-8E29-51D9AD1E9B9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130700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A317-8DA1-4C40-9424-67ADD0C16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D9359-58C9-EC4F-9F13-EB7356F755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2E8073-7CB9-974A-8CA2-A5716C9C78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F806E4-0275-6B44-9B45-6DB5CCD5D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9AA72C-C48A-9C49-AC4A-5B4ECA5D02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01576-578F-C646-9437-D92F2505D33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8" name="Footer Placeholder 7">
            <a:extLst>
              <a:ext uri="{FF2B5EF4-FFF2-40B4-BE49-F238E27FC236}">
                <a16:creationId xmlns:a16="http://schemas.microsoft.com/office/drawing/2014/main" id="{FAA08776-4B10-1942-9417-23E9A04232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10D783-1ADB-A44D-8233-70BB39BF5D12}"/>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91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1060-1A3E-F540-AEB6-AFA4675C6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D1C65-0FE3-5347-98CC-D092D904D7A0}"/>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4" name="Footer Placeholder 3">
            <a:extLst>
              <a:ext uri="{FF2B5EF4-FFF2-40B4-BE49-F238E27FC236}">
                <a16:creationId xmlns:a16="http://schemas.microsoft.com/office/drawing/2014/main" id="{2FC1252F-A11D-4644-A554-D89117BD8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D007F-7EEB-EF40-AF09-00C4EA75271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7121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58734-5F60-2F41-8BAD-3810E1EEB7C2}"/>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3" name="Footer Placeholder 2">
            <a:extLst>
              <a:ext uri="{FF2B5EF4-FFF2-40B4-BE49-F238E27FC236}">
                <a16:creationId xmlns:a16="http://schemas.microsoft.com/office/drawing/2014/main" id="{66BF097E-3C54-7249-B826-46DA320971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C05242-B340-8E48-9D45-C0B4D9E36619}"/>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99853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B8524-CFE7-E646-B848-F0D68386C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F6709A-8A54-314C-9327-AB7028F13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A378C-9901-3448-851D-B8C4811DB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7D4C50-5976-AC4B-8C84-6430E331B5EB}"/>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8CCA59BF-F61C-E54C-87EB-570FC2915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99EF4-8D91-7748-967F-D7D3D72E6A48}"/>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4769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A2FA-A984-2E4C-97DD-C92E4FC28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B55F43-0AF0-E348-9A87-802D5E9C18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398E30-C3A4-9E4D-A640-DAEA01747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490CA2-BA21-B544-BF4C-076634CDA4F7}"/>
              </a:ext>
            </a:extLst>
          </p:cNvPr>
          <p:cNvSpPr>
            <a:spLocks noGrp="1"/>
          </p:cNvSpPr>
          <p:nvPr>
            <p:ph type="dt" sz="half" idx="10"/>
          </p:nvPr>
        </p:nvSpPr>
        <p:spPr/>
        <p:txBody>
          <a:bodyPr/>
          <a:lstStyle/>
          <a:p>
            <a:fld id="{D77A821B-F562-2744-BFAA-D12F97270AC7}" type="datetimeFigureOut">
              <a:rPr lang="en-US" smtClean="0"/>
              <a:t>3/2/19</a:t>
            </a:fld>
            <a:endParaRPr lang="en-US"/>
          </a:p>
        </p:txBody>
      </p:sp>
      <p:sp>
        <p:nvSpPr>
          <p:cNvPr id="6" name="Footer Placeholder 5">
            <a:extLst>
              <a:ext uri="{FF2B5EF4-FFF2-40B4-BE49-F238E27FC236}">
                <a16:creationId xmlns:a16="http://schemas.microsoft.com/office/drawing/2014/main" id="{0A126EAE-8CF0-3C4E-8D62-06FBE1502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13DD-1FED-1742-95B5-FEA52F66D046}"/>
              </a:ext>
            </a:extLst>
          </p:cNvPr>
          <p:cNvSpPr>
            <a:spLocks noGrp="1"/>
          </p:cNvSpPr>
          <p:nvPr>
            <p:ph type="sldNum" sz="quarter" idx="12"/>
          </p:nvPr>
        </p:nvSpPr>
        <p:spPr/>
        <p:txBody>
          <a:bodyPr/>
          <a:lstStyle/>
          <a:p>
            <a:fld id="{9FB7AD54-BA24-8D4E-A3AE-75F7410E8B37}" type="slidenum">
              <a:rPr lang="en-US" smtClean="0"/>
              <a:t>‹#›</a:t>
            </a:fld>
            <a:endParaRPr lang="en-US"/>
          </a:p>
        </p:txBody>
      </p:sp>
    </p:spTree>
    <p:extLst>
      <p:ext uri="{BB962C8B-B14F-4D97-AF65-F5344CB8AC3E}">
        <p14:creationId xmlns:p14="http://schemas.microsoft.com/office/powerpoint/2010/main" val="367249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470EC-383B-B14E-A9BB-7ABA1CF920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F7A951-D3B1-9340-8CDD-0B9E318F7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AC1AC-92DD-EA42-B33C-F3C6DD196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7A821B-F562-2744-BFAA-D12F97270AC7}" type="datetimeFigureOut">
              <a:rPr lang="en-US" smtClean="0"/>
              <a:t>3/2/19</a:t>
            </a:fld>
            <a:endParaRPr lang="en-US"/>
          </a:p>
        </p:txBody>
      </p:sp>
      <p:sp>
        <p:nvSpPr>
          <p:cNvPr id="5" name="Footer Placeholder 4">
            <a:extLst>
              <a:ext uri="{FF2B5EF4-FFF2-40B4-BE49-F238E27FC236}">
                <a16:creationId xmlns:a16="http://schemas.microsoft.com/office/drawing/2014/main" id="{F08D48B8-C0D5-F34F-AA62-5B00601E2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EB9E8F-46CA-C045-BF63-D9574B1BB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7AD54-BA24-8D4E-A3AE-75F7410E8B37}" type="slidenum">
              <a:rPr lang="en-US" smtClean="0"/>
              <a:t>‹#›</a:t>
            </a:fld>
            <a:endParaRPr lang="en-US"/>
          </a:p>
        </p:txBody>
      </p:sp>
    </p:spTree>
    <p:extLst>
      <p:ext uri="{BB962C8B-B14F-4D97-AF65-F5344CB8AC3E}">
        <p14:creationId xmlns:p14="http://schemas.microsoft.com/office/powerpoint/2010/main" val="2878612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CF33-5FBC-8344-8033-2E63055EA5F9}"/>
              </a:ext>
            </a:extLst>
          </p:cNvPr>
          <p:cNvSpPr>
            <a:spLocks noGrp="1"/>
          </p:cNvSpPr>
          <p:nvPr>
            <p:ph type="ctrTitle"/>
          </p:nvPr>
        </p:nvSpPr>
        <p:spPr>
          <a:xfrm>
            <a:off x="1524000" y="1122363"/>
            <a:ext cx="9144000" cy="1655762"/>
          </a:xfrm>
        </p:spPr>
        <p:txBody>
          <a:bodyPr>
            <a:normAutofit fontScale="90000"/>
          </a:bodyPr>
          <a:lstStyle/>
          <a:p>
            <a:r>
              <a:rPr lang="en-US" dirty="0"/>
              <a:t>Heart Disease Severity-Level Predictor</a:t>
            </a:r>
          </a:p>
        </p:txBody>
      </p:sp>
      <p:sp>
        <p:nvSpPr>
          <p:cNvPr id="3" name="Subtitle 2">
            <a:extLst>
              <a:ext uri="{FF2B5EF4-FFF2-40B4-BE49-F238E27FC236}">
                <a16:creationId xmlns:a16="http://schemas.microsoft.com/office/drawing/2014/main" id="{EF6E7039-C89E-1344-8034-BD485B30DA40}"/>
              </a:ext>
            </a:extLst>
          </p:cNvPr>
          <p:cNvSpPr>
            <a:spLocks noGrp="1"/>
          </p:cNvSpPr>
          <p:nvPr>
            <p:ph type="subTitle" idx="1"/>
          </p:nvPr>
        </p:nvSpPr>
        <p:spPr>
          <a:xfrm>
            <a:off x="6941975" y="4497777"/>
            <a:ext cx="4136571" cy="1655762"/>
          </a:xfrm>
        </p:spPr>
        <p:txBody>
          <a:bodyPr/>
          <a:lstStyle/>
          <a:p>
            <a:r>
              <a:rPr lang="en-US" dirty="0"/>
              <a:t>Samya Maiti</a:t>
            </a:r>
          </a:p>
        </p:txBody>
      </p:sp>
    </p:spTree>
    <p:extLst>
      <p:ext uri="{BB962C8B-B14F-4D97-AF65-F5344CB8AC3E}">
        <p14:creationId xmlns:p14="http://schemas.microsoft.com/office/powerpoint/2010/main" val="3921270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 </a:t>
            </a:r>
            <a:r>
              <a:rPr lang="en-US" sz="2000" b="1" u="sng" dirty="0" err="1"/>
              <a:t>attr</a:t>
            </a:r>
            <a:r>
              <a:rPr lang="en-US" sz="2000" b="1" u="sng" dirty="0"/>
              <a:t> to Target)</a:t>
            </a:r>
            <a:r>
              <a:rPr lang="en-US" sz="2000" dirty="0"/>
              <a:t> : </a:t>
            </a:r>
          </a:p>
          <a:p>
            <a:pPr lvl="1"/>
            <a:r>
              <a:rPr lang="en-US" sz="1600" dirty="0"/>
              <a:t>Using Box Plot</a:t>
            </a:r>
          </a:p>
          <a:p>
            <a:pPr lvl="1"/>
            <a:r>
              <a:rPr lang="en-US" sz="1600" dirty="0"/>
              <a:t>Attribute </a:t>
            </a:r>
            <a:r>
              <a:rPr lang="en-IN" sz="1600" dirty="0" err="1"/>
              <a:t>HeightatRest</a:t>
            </a:r>
            <a:r>
              <a:rPr lang="en-IN" sz="1600" dirty="0"/>
              <a:t> identified as important feature</a:t>
            </a:r>
            <a:endParaRPr lang="en-US" sz="1600" dirty="0"/>
          </a:p>
          <a:p>
            <a:endParaRPr lang="en-US" dirty="0"/>
          </a:p>
        </p:txBody>
      </p:sp>
      <p:pic>
        <p:nvPicPr>
          <p:cNvPr id="9" name="Picture 8">
            <a:extLst>
              <a:ext uri="{FF2B5EF4-FFF2-40B4-BE49-F238E27FC236}">
                <a16:creationId xmlns:a16="http://schemas.microsoft.com/office/drawing/2014/main" id="{2D76B19A-0B0D-B848-B74A-E713057CD41B}"/>
              </a:ext>
            </a:extLst>
          </p:cNvPr>
          <p:cNvPicPr>
            <a:picLocks noChangeAspect="1"/>
          </p:cNvPicPr>
          <p:nvPr/>
        </p:nvPicPr>
        <p:blipFill>
          <a:blip r:embed="rId2"/>
          <a:stretch>
            <a:fillRect/>
          </a:stretch>
        </p:blipFill>
        <p:spPr>
          <a:xfrm>
            <a:off x="7522510" y="315912"/>
            <a:ext cx="3322147" cy="6176963"/>
          </a:xfrm>
          <a:prstGeom prst="rect">
            <a:avLst/>
          </a:prstGeom>
        </p:spPr>
      </p:pic>
    </p:spTree>
    <p:extLst>
      <p:ext uri="{BB962C8B-B14F-4D97-AF65-F5344CB8AC3E}">
        <p14:creationId xmlns:p14="http://schemas.microsoft.com/office/powerpoint/2010/main" val="301702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(Categorical </a:t>
            </a:r>
            <a:r>
              <a:rPr lang="en-US" sz="2000" b="1" u="sng" dirty="0" err="1"/>
              <a:t>attr</a:t>
            </a:r>
            <a:r>
              <a:rPr lang="en-US" sz="2000" b="1" u="sng" dirty="0"/>
              <a:t> to Target)</a:t>
            </a:r>
            <a:r>
              <a:rPr lang="en-US" sz="2000" dirty="0"/>
              <a:t> : </a:t>
            </a:r>
          </a:p>
          <a:p>
            <a:pPr lvl="1"/>
            <a:r>
              <a:rPr lang="en-US" sz="1600" dirty="0">
                <a:solidFill>
                  <a:srgbClr val="FF0000"/>
                </a:solidFill>
              </a:rPr>
              <a:t>Initially used </a:t>
            </a:r>
            <a:r>
              <a:rPr lang="en-US" sz="1600" b="1" u="sng" dirty="0" err="1">
                <a:solidFill>
                  <a:srgbClr val="FF0000"/>
                </a:solidFill>
              </a:rPr>
              <a:t>chiSquare</a:t>
            </a:r>
            <a:r>
              <a:rPr lang="en-US" sz="1600" dirty="0">
                <a:solidFill>
                  <a:srgbClr val="FF0000"/>
                </a:solidFill>
              </a:rPr>
              <a:t> test, but failed analysis due to Zeros</a:t>
            </a:r>
          </a:p>
          <a:p>
            <a:pPr lvl="1"/>
            <a:r>
              <a:rPr lang="en-US" sz="1600" b="1" dirty="0"/>
              <a:t>Using </a:t>
            </a:r>
            <a:r>
              <a:rPr lang="en-US" sz="1600" b="1" u="sng" dirty="0"/>
              <a:t>crosstab</a:t>
            </a:r>
            <a:r>
              <a:rPr lang="en-US" sz="1600" dirty="0"/>
              <a:t>  : None of the Categorical attributes </a:t>
            </a:r>
          </a:p>
          <a:p>
            <a:pPr marL="457200" lvl="1" indent="0">
              <a:buNone/>
            </a:pPr>
            <a:r>
              <a:rPr lang="en-US" sz="1600" dirty="0"/>
              <a:t>are highly correlated to target</a:t>
            </a:r>
          </a:p>
          <a:p>
            <a:pPr lvl="1"/>
            <a:r>
              <a:rPr lang="en-US" sz="1600" dirty="0"/>
              <a:t>Below Attribute contribute max/important :-</a:t>
            </a:r>
          </a:p>
          <a:p>
            <a:pPr lvl="2"/>
            <a:r>
              <a:rPr lang="en-IN" sz="1400" dirty="0"/>
              <a:t>Gender - male seams to be more prone to Diseased condition</a:t>
            </a:r>
          </a:p>
          <a:p>
            <a:pPr lvl="2"/>
            <a:r>
              <a:rPr lang="en-IN" sz="1400" dirty="0" err="1"/>
              <a:t>chestpainloc</a:t>
            </a:r>
            <a:r>
              <a:rPr lang="en-IN" sz="1400" dirty="0"/>
              <a:t> - substernal leads to Severe condition</a:t>
            </a:r>
          </a:p>
          <a:p>
            <a:pPr lvl="2"/>
            <a:r>
              <a:rPr lang="en-IN" sz="1400" dirty="0" err="1"/>
              <a:t>LeftMaintrunk</a:t>
            </a:r>
            <a:r>
              <a:rPr lang="en-IN" sz="1400" dirty="0"/>
              <a:t> - when two leads to Severe condition</a:t>
            </a:r>
          </a:p>
          <a:p>
            <a:pPr lvl="4"/>
            <a:endParaRPr lang="en-US" sz="1600" dirty="0"/>
          </a:p>
          <a:p>
            <a:endParaRPr lang="en-US" dirty="0"/>
          </a:p>
        </p:txBody>
      </p:sp>
      <p:pic>
        <p:nvPicPr>
          <p:cNvPr id="7" name="Picture 6">
            <a:extLst>
              <a:ext uri="{FF2B5EF4-FFF2-40B4-BE49-F238E27FC236}">
                <a16:creationId xmlns:a16="http://schemas.microsoft.com/office/drawing/2014/main" id="{2544D64F-3828-404B-B8F9-CEB033A7C0C2}"/>
              </a:ext>
            </a:extLst>
          </p:cNvPr>
          <p:cNvPicPr>
            <a:picLocks noChangeAspect="1"/>
          </p:cNvPicPr>
          <p:nvPr/>
        </p:nvPicPr>
        <p:blipFill>
          <a:blip r:embed="rId2"/>
          <a:stretch>
            <a:fillRect/>
          </a:stretch>
        </p:blipFill>
        <p:spPr>
          <a:xfrm>
            <a:off x="6650183" y="827767"/>
            <a:ext cx="4453246" cy="5431482"/>
          </a:xfrm>
          <a:prstGeom prst="rect">
            <a:avLst/>
          </a:prstGeom>
        </p:spPr>
      </p:pic>
    </p:spTree>
    <p:extLst>
      <p:ext uri="{BB962C8B-B14F-4D97-AF65-F5344CB8AC3E}">
        <p14:creationId xmlns:p14="http://schemas.microsoft.com/office/powerpoint/2010/main" val="291011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496291"/>
            <a:ext cx="10515600" cy="4680672"/>
          </a:xfrm>
        </p:spPr>
        <p:txBody>
          <a:bodyPr/>
          <a:lstStyle/>
          <a:p>
            <a:pPr marL="0" indent="0">
              <a:buNone/>
            </a:pPr>
            <a:r>
              <a:rPr lang="en-US" sz="2400" b="1" dirty="0"/>
              <a:t>Univariate Outlier Detection</a:t>
            </a:r>
          </a:p>
          <a:p>
            <a:endParaRPr lang="en-US" dirty="0"/>
          </a:p>
        </p:txBody>
      </p:sp>
      <p:pic>
        <p:nvPicPr>
          <p:cNvPr id="5" name="Picture 4">
            <a:extLst>
              <a:ext uri="{FF2B5EF4-FFF2-40B4-BE49-F238E27FC236}">
                <a16:creationId xmlns:a16="http://schemas.microsoft.com/office/drawing/2014/main" id="{622707A5-FEA9-9344-82CF-96906DBA38CA}"/>
              </a:ext>
            </a:extLst>
          </p:cNvPr>
          <p:cNvPicPr>
            <a:picLocks noChangeAspect="1"/>
          </p:cNvPicPr>
          <p:nvPr/>
        </p:nvPicPr>
        <p:blipFill>
          <a:blip r:embed="rId2"/>
          <a:stretch>
            <a:fillRect/>
          </a:stretch>
        </p:blipFill>
        <p:spPr>
          <a:xfrm>
            <a:off x="266273" y="2058979"/>
            <a:ext cx="6146402" cy="3724304"/>
          </a:xfrm>
          <a:prstGeom prst="rect">
            <a:avLst/>
          </a:prstGeom>
        </p:spPr>
      </p:pic>
      <p:sp>
        <p:nvSpPr>
          <p:cNvPr id="6" name="TextBox 5">
            <a:extLst>
              <a:ext uri="{FF2B5EF4-FFF2-40B4-BE49-F238E27FC236}">
                <a16:creationId xmlns:a16="http://schemas.microsoft.com/office/drawing/2014/main" id="{BB3346FC-73D5-1346-885D-0315A212DE5F}"/>
              </a:ext>
            </a:extLst>
          </p:cNvPr>
          <p:cNvSpPr txBox="1"/>
          <p:nvPr/>
        </p:nvSpPr>
        <p:spPr>
          <a:xfrm>
            <a:off x="6487836" y="3194462"/>
            <a:ext cx="1372407" cy="1107996"/>
          </a:xfrm>
          <a:prstGeom prst="rect">
            <a:avLst/>
          </a:prstGeom>
          <a:noFill/>
        </p:spPr>
        <p:txBody>
          <a:bodyPr wrap="square" rtlCol="0">
            <a:spAutoFit/>
          </a:bodyPr>
          <a:lstStyle/>
          <a:p>
            <a:r>
              <a:rPr lang="en-US" sz="1200" dirty="0"/>
              <a:t>Removal of </a:t>
            </a:r>
          </a:p>
          <a:p>
            <a:r>
              <a:rPr lang="en-US" sz="1200" dirty="0"/>
              <a:t>data 5 S.D. away</a:t>
            </a:r>
          </a:p>
          <a:p>
            <a:r>
              <a:rPr lang="en-US" sz="1200" dirty="0"/>
              <a:t> from mean </a:t>
            </a:r>
          </a:p>
          <a:p>
            <a:r>
              <a:rPr lang="en-US" sz="1200" dirty="0"/>
              <a:t>(Based on Target)</a:t>
            </a:r>
          </a:p>
          <a:p>
            <a:endParaRPr lang="en-US" dirty="0"/>
          </a:p>
        </p:txBody>
      </p:sp>
      <p:sp>
        <p:nvSpPr>
          <p:cNvPr id="10" name="Isosceles Triangle 27">
            <a:extLst>
              <a:ext uri="{FF2B5EF4-FFF2-40B4-BE49-F238E27FC236}">
                <a16:creationId xmlns:a16="http://schemas.microsoft.com/office/drawing/2014/main" id="{5B0BA0DF-A699-984A-B0B8-B481D5D4A1A4}"/>
              </a:ext>
            </a:extLst>
          </p:cNvPr>
          <p:cNvSpPr/>
          <p:nvPr/>
        </p:nvSpPr>
        <p:spPr>
          <a:xfrm rot="5400000">
            <a:off x="7295653" y="3489960"/>
            <a:ext cx="962526" cy="166653"/>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D90296-B254-4A43-8D0C-20CD9AD92514}"/>
              </a:ext>
            </a:extLst>
          </p:cNvPr>
          <p:cNvPicPr>
            <a:picLocks noChangeAspect="1"/>
          </p:cNvPicPr>
          <p:nvPr/>
        </p:nvPicPr>
        <p:blipFill>
          <a:blip r:embed="rId3"/>
          <a:stretch>
            <a:fillRect/>
          </a:stretch>
        </p:blipFill>
        <p:spPr>
          <a:xfrm>
            <a:off x="8067030" y="0"/>
            <a:ext cx="2597112" cy="6858000"/>
          </a:xfrm>
          <a:prstGeom prst="rect">
            <a:avLst/>
          </a:prstGeom>
        </p:spPr>
      </p:pic>
    </p:spTree>
    <p:extLst>
      <p:ext uri="{BB962C8B-B14F-4D97-AF65-F5344CB8AC3E}">
        <p14:creationId xmlns:p14="http://schemas.microsoft.com/office/powerpoint/2010/main" val="1953053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a:t>Data Analysis (cont.)</a:t>
            </a:r>
            <a:endParaRPr lang="en-US" dirty="0"/>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496291"/>
            <a:ext cx="10515600" cy="4680672"/>
          </a:xfrm>
        </p:spPr>
        <p:txBody>
          <a:bodyPr/>
          <a:lstStyle/>
          <a:p>
            <a:pPr marL="0" indent="0">
              <a:buNone/>
            </a:pPr>
            <a:r>
              <a:rPr lang="en-US" sz="2400" b="1"/>
              <a:t>Univariate Outlier Detection</a:t>
            </a:r>
          </a:p>
          <a:p>
            <a:endParaRPr lang="en-US" dirty="0"/>
          </a:p>
        </p:txBody>
      </p:sp>
      <p:pic>
        <p:nvPicPr>
          <p:cNvPr id="12" name="Picture 11">
            <a:extLst>
              <a:ext uri="{FF2B5EF4-FFF2-40B4-BE49-F238E27FC236}">
                <a16:creationId xmlns:a16="http://schemas.microsoft.com/office/drawing/2014/main" id="{3294319E-7EC7-1A4E-85AF-22D74C4C69D4}"/>
              </a:ext>
            </a:extLst>
          </p:cNvPr>
          <p:cNvPicPr>
            <a:picLocks noChangeAspect="1"/>
          </p:cNvPicPr>
          <p:nvPr/>
        </p:nvPicPr>
        <p:blipFill>
          <a:blip r:embed="rId2"/>
          <a:stretch>
            <a:fillRect/>
          </a:stretch>
        </p:blipFill>
        <p:spPr>
          <a:xfrm>
            <a:off x="6317674" y="2082960"/>
            <a:ext cx="5429826" cy="3473289"/>
          </a:xfrm>
          <a:prstGeom prst="rect">
            <a:avLst/>
          </a:prstGeom>
        </p:spPr>
      </p:pic>
      <p:pic>
        <p:nvPicPr>
          <p:cNvPr id="17" name="Picture 16">
            <a:extLst>
              <a:ext uri="{FF2B5EF4-FFF2-40B4-BE49-F238E27FC236}">
                <a16:creationId xmlns:a16="http://schemas.microsoft.com/office/drawing/2014/main" id="{C95F2FB3-38D9-9B40-A868-DB0C818339C2}"/>
              </a:ext>
            </a:extLst>
          </p:cNvPr>
          <p:cNvPicPr>
            <a:picLocks noChangeAspect="1"/>
          </p:cNvPicPr>
          <p:nvPr/>
        </p:nvPicPr>
        <p:blipFill>
          <a:blip r:embed="rId3"/>
          <a:stretch>
            <a:fillRect/>
          </a:stretch>
        </p:blipFill>
        <p:spPr>
          <a:xfrm>
            <a:off x="116755" y="2032260"/>
            <a:ext cx="5979245" cy="3851960"/>
          </a:xfrm>
          <a:prstGeom prst="rect">
            <a:avLst/>
          </a:prstGeom>
        </p:spPr>
      </p:pic>
    </p:spTree>
    <p:extLst>
      <p:ext uri="{BB962C8B-B14F-4D97-AF65-F5344CB8AC3E}">
        <p14:creationId xmlns:p14="http://schemas.microsoft.com/office/powerpoint/2010/main" val="35965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dirty="0"/>
              <a:t>VIF calculation</a:t>
            </a:r>
          </a:p>
          <a:p>
            <a:pPr lvl="1"/>
            <a:r>
              <a:rPr lang="en-US" sz="2000" dirty="0"/>
              <a:t>Attribute </a:t>
            </a:r>
            <a:r>
              <a:rPr lang="en-US" sz="2000" dirty="0" err="1"/>
              <a:t>exerRadinalid</a:t>
            </a:r>
            <a:r>
              <a:rPr lang="en-US" sz="2000" dirty="0"/>
              <a:t> removed due to very high VIF</a:t>
            </a:r>
          </a:p>
        </p:txBody>
      </p:sp>
      <p:pic>
        <p:nvPicPr>
          <p:cNvPr id="5" name="Picture 4">
            <a:extLst>
              <a:ext uri="{FF2B5EF4-FFF2-40B4-BE49-F238E27FC236}">
                <a16:creationId xmlns:a16="http://schemas.microsoft.com/office/drawing/2014/main" id="{1E786F96-3DC8-054A-AD38-BDB47D903144}"/>
              </a:ext>
            </a:extLst>
          </p:cNvPr>
          <p:cNvPicPr>
            <a:picLocks noChangeAspect="1"/>
          </p:cNvPicPr>
          <p:nvPr/>
        </p:nvPicPr>
        <p:blipFill>
          <a:blip r:embed="rId2"/>
          <a:stretch>
            <a:fillRect/>
          </a:stretch>
        </p:blipFill>
        <p:spPr>
          <a:xfrm>
            <a:off x="7309593" y="1592969"/>
            <a:ext cx="3098800" cy="4203700"/>
          </a:xfrm>
          <a:prstGeom prst="rect">
            <a:avLst/>
          </a:prstGeom>
        </p:spPr>
      </p:pic>
    </p:spTree>
    <p:extLst>
      <p:ext uri="{BB962C8B-B14F-4D97-AF65-F5344CB8AC3E}">
        <p14:creationId xmlns:p14="http://schemas.microsoft.com/office/powerpoint/2010/main" val="194023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3584545" cy="4351338"/>
          </a:xfrm>
        </p:spPr>
        <p:txBody>
          <a:bodyPr/>
          <a:lstStyle/>
          <a:p>
            <a:r>
              <a:rPr lang="en-US" sz="2400" b="1" u="sng" dirty="0"/>
              <a:t>Pair Plot : </a:t>
            </a:r>
          </a:p>
          <a:p>
            <a:r>
              <a:rPr lang="en-US" sz="1600" dirty="0"/>
              <a:t>To understand segregation data points on combination of attributes.</a:t>
            </a:r>
          </a:p>
          <a:p>
            <a:r>
              <a:rPr lang="en-US" sz="1600" dirty="0"/>
              <a:t>No Segregation Identified.</a:t>
            </a:r>
          </a:p>
        </p:txBody>
      </p:sp>
      <p:pic>
        <p:nvPicPr>
          <p:cNvPr id="6" name="Picture 5">
            <a:extLst>
              <a:ext uri="{FF2B5EF4-FFF2-40B4-BE49-F238E27FC236}">
                <a16:creationId xmlns:a16="http://schemas.microsoft.com/office/drawing/2014/main" id="{A4C0B391-9DF2-174B-9B37-DA39F519771A}"/>
              </a:ext>
            </a:extLst>
          </p:cNvPr>
          <p:cNvPicPr>
            <a:picLocks noChangeAspect="1"/>
          </p:cNvPicPr>
          <p:nvPr/>
        </p:nvPicPr>
        <p:blipFill>
          <a:blip r:embed="rId2"/>
          <a:stretch>
            <a:fillRect/>
          </a:stretch>
        </p:blipFill>
        <p:spPr>
          <a:xfrm>
            <a:off x="4422745" y="1353786"/>
            <a:ext cx="6931055" cy="4841431"/>
          </a:xfrm>
          <a:prstGeom prst="rect">
            <a:avLst/>
          </a:prstGeom>
        </p:spPr>
      </p:pic>
    </p:spTree>
    <p:extLst>
      <p:ext uri="{BB962C8B-B14F-4D97-AF65-F5344CB8AC3E}">
        <p14:creationId xmlns:p14="http://schemas.microsoft.com/office/powerpoint/2010/main" val="334387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3584545" cy="4351338"/>
          </a:xfrm>
        </p:spPr>
        <p:txBody>
          <a:bodyPr/>
          <a:lstStyle/>
          <a:p>
            <a:r>
              <a:rPr lang="en-US" sz="2400" b="1" u="sng" dirty="0"/>
              <a:t>PCA</a:t>
            </a:r>
          </a:p>
          <a:p>
            <a:r>
              <a:rPr lang="en-US" sz="1600" dirty="0"/>
              <a:t>To understand if few features capture maximum variance.</a:t>
            </a:r>
          </a:p>
          <a:p>
            <a:r>
              <a:rPr lang="en-US" sz="1600" dirty="0"/>
              <a:t>98% of variance is captured by 8 PC’s</a:t>
            </a:r>
          </a:p>
        </p:txBody>
      </p:sp>
      <p:pic>
        <p:nvPicPr>
          <p:cNvPr id="5" name="Picture 4">
            <a:extLst>
              <a:ext uri="{FF2B5EF4-FFF2-40B4-BE49-F238E27FC236}">
                <a16:creationId xmlns:a16="http://schemas.microsoft.com/office/drawing/2014/main" id="{FFB3C2C5-1760-4F42-AB35-A1A4E1FC8A34}"/>
              </a:ext>
            </a:extLst>
          </p:cNvPr>
          <p:cNvPicPr>
            <a:picLocks noChangeAspect="1"/>
          </p:cNvPicPr>
          <p:nvPr/>
        </p:nvPicPr>
        <p:blipFill>
          <a:blip r:embed="rId2"/>
          <a:stretch>
            <a:fillRect/>
          </a:stretch>
        </p:blipFill>
        <p:spPr>
          <a:xfrm>
            <a:off x="4310743" y="1962301"/>
            <a:ext cx="7881257" cy="4499289"/>
          </a:xfrm>
          <a:prstGeom prst="rect">
            <a:avLst/>
          </a:prstGeom>
        </p:spPr>
      </p:pic>
    </p:spTree>
    <p:extLst>
      <p:ext uri="{BB962C8B-B14F-4D97-AF65-F5344CB8AC3E}">
        <p14:creationId xmlns:p14="http://schemas.microsoft.com/office/powerpoint/2010/main" val="418361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FDFA-AA3B-0744-81E2-94C0A1D01644}"/>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1D4202AE-0888-BF48-B509-F2C895EB2885}"/>
              </a:ext>
            </a:extLst>
          </p:cNvPr>
          <p:cNvSpPr>
            <a:spLocks noGrp="1"/>
          </p:cNvSpPr>
          <p:nvPr>
            <p:ph idx="1"/>
          </p:nvPr>
        </p:nvSpPr>
        <p:spPr/>
        <p:txBody>
          <a:bodyPr/>
          <a:lstStyle/>
          <a:p>
            <a:pPr marL="0" indent="0">
              <a:buNone/>
            </a:pPr>
            <a:endParaRPr lang="en-US" dirty="0"/>
          </a:p>
        </p:txBody>
      </p:sp>
      <p:graphicFrame>
        <p:nvGraphicFramePr>
          <p:cNvPr id="11" name="Diagram 10">
            <a:extLst>
              <a:ext uri="{FF2B5EF4-FFF2-40B4-BE49-F238E27FC236}">
                <a16:creationId xmlns:a16="http://schemas.microsoft.com/office/drawing/2014/main" id="{6F4BFA62-EF96-FD49-B692-864FA5B3DE69}"/>
              </a:ext>
            </a:extLst>
          </p:cNvPr>
          <p:cNvGraphicFramePr/>
          <p:nvPr>
            <p:extLst>
              <p:ext uri="{D42A27DB-BD31-4B8C-83A1-F6EECF244321}">
                <p14:modId xmlns:p14="http://schemas.microsoft.com/office/powerpoint/2010/main" val="1827195493"/>
              </p:ext>
            </p:extLst>
          </p:nvPr>
        </p:nvGraphicFramePr>
        <p:xfrm>
          <a:off x="1409700" y="2261786"/>
          <a:ext cx="9372600" cy="2655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Isosceles Triangle 5">
            <a:extLst>
              <a:ext uri="{FF2B5EF4-FFF2-40B4-BE49-F238E27FC236}">
                <a16:creationId xmlns:a16="http://schemas.microsoft.com/office/drawing/2014/main" id="{5109B698-19B7-DF41-9CE7-52EC8085FDBD}"/>
              </a:ext>
            </a:extLst>
          </p:cNvPr>
          <p:cNvSpPr/>
          <p:nvPr/>
        </p:nvSpPr>
        <p:spPr>
          <a:xfrm rot="10800000">
            <a:off x="5261109" y="5174333"/>
            <a:ext cx="962526" cy="368164"/>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3" name="Diagram 12">
            <a:extLst>
              <a:ext uri="{FF2B5EF4-FFF2-40B4-BE49-F238E27FC236}">
                <a16:creationId xmlns:a16="http://schemas.microsoft.com/office/drawing/2014/main" id="{A5EA12C1-2A4B-CE4B-9AAD-A4AF919CD670}"/>
              </a:ext>
            </a:extLst>
          </p:cNvPr>
          <p:cNvGraphicFramePr/>
          <p:nvPr>
            <p:extLst>
              <p:ext uri="{D42A27DB-BD31-4B8C-83A1-F6EECF244321}">
                <p14:modId xmlns:p14="http://schemas.microsoft.com/office/powerpoint/2010/main" val="1793154639"/>
              </p:ext>
            </p:extLst>
          </p:nvPr>
        </p:nvGraphicFramePr>
        <p:xfrm>
          <a:off x="1409700" y="5586350"/>
          <a:ext cx="9372600" cy="529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69884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3DA3-3C58-C644-853F-C38331D0D68D}"/>
              </a:ext>
            </a:extLst>
          </p:cNvPr>
          <p:cNvSpPr>
            <a:spLocks noGrp="1"/>
          </p:cNvSpPr>
          <p:nvPr>
            <p:ph type="title"/>
          </p:nvPr>
        </p:nvSpPr>
        <p:spPr/>
        <p:txBody>
          <a:bodyPr/>
          <a:lstStyle/>
          <a:p>
            <a:r>
              <a:rPr lang="en-US" dirty="0"/>
              <a:t>Pipeline Building</a:t>
            </a:r>
          </a:p>
        </p:txBody>
      </p:sp>
      <p:graphicFrame>
        <p:nvGraphicFramePr>
          <p:cNvPr id="16" name="Diagram 15">
            <a:extLst>
              <a:ext uri="{FF2B5EF4-FFF2-40B4-BE49-F238E27FC236}">
                <a16:creationId xmlns:a16="http://schemas.microsoft.com/office/drawing/2014/main" id="{EFD423A3-080F-CB43-B997-1AB65CED136B}"/>
              </a:ext>
            </a:extLst>
          </p:cNvPr>
          <p:cNvGraphicFramePr/>
          <p:nvPr>
            <p:extLst>
              <p:ext uri="{D42A27DB-BD31-4B8C-83A1-F6EECF244321}">
                <p14:modId xmlns:p14="http://schemas.microsoft.com/office/powerpoint/2010/main" val="405578790"/>
              </p:ext>
            </p:extLst>
          </p:nvPr>
        </p:nvGraphicFramePr>
        <p:xfrm>
          <a:off x="1650670" y="1567543"/>
          <a:ext cx="850933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ounded Rectangle 16">
            <a:extLst>
              <a:ext uri="{FF2B5EF4-FFF2-40B4-BE49-F238E27FC236}">
                <a16:creationId xmlns:a16="http://schemas.microsoft.com/office/drawing/2014/main" id="{9D16098A-99D5-8644-A396-859D341BC1BC}"/>
              </a:ext>
            </a:extLst>
          </p:cNvPr>
          <p:cNvSpPr/>
          <p:nvPr/>
        </p:nvSpPr>
        <p:spPr>
          <a:xfrm>
            <a:off x="2616200" y="5627956"/>
            <a:ext cx="6959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Classifier (Random Forest)</a:t>
            </a:r>
          </a:p>
        </p:txBody>
      </p:sp>
      <p:sp>
        <p:nvSpPr>
          <p:cNvPr id="18" name="Isosceles Triangle 5">
            <a:extLst>
              <a:ext uri="{FF2B5EF4-FFF2-40B4-BE49-F238E27FC236}">
                <a16:creationId xmlns:a16="http://schemas.microsoft.com/office/drawing/2014/main" id="{37267DDF-4A10-2B45-B5E1-7E89F0A5292B}"/>
              </a:ext>
            </a:extLst>
          </p:cNvPr>
          <p:cNvSpPr/>
          <p:nvPr/>
        </p:nvSpPr>
        <p:spPr>
          <a:xfrm rot="10800000">
            <a:off x="5614737" y="5259792"/>
            <a:ext cx="962526" cy="368164"/>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06612D0-0814-9A42-9C2C-771DCE476728}"/>
              </a:ext>
            </a:extLst>
          </p:cNvPr>
          <p:cNvSpPr txBox="1"/>
          <p:nvPr/>
        </p:nvSpPr>
        <p:spPr>
          <a:xfrm>
            <a:off x="8708737" y="709527"/>
            <a:ext cx="3241963" cy="923330"/>
          </a:xfrm>
          <a:prstGeom prst="rect">
            <a:avLst/>
          </a:prstGeom>
          <a:noFill/>
        </p:spPr>
        <p:txBody>
          <a:bodyPr wrap="square" rtlCol="0">
            <a:spAutoFit/>
          </a:bodyPr>
          <a:lstStyle/>
          <a:p>
            <a:r>
              <a:rPr lang="en-US" b="1" u="sng" dirty="0"/>
              <a:t>Another approach </a:t>
            </a:r>
            <a:r>
              <a:rPr lang="en-US" dirty="0"/>
              <a:t>to impute missing values is by mean/mode based on target value.</a:t>
            </a:r>
          </a:p>
        </p:txBody>
      </p:sp>
    </p:spTree>
    <p:extLst>
      <p:ext uri="{BB962C8B-B14F-4D97-AF65-F5344CB8AC3E}">
        <p14:creationId xmlns:p14="http://schemas.microsoft.com/office/powerpoint/2010/main" val="420331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F5ED-07F1-E64F-A338-74CDF44459AB}"/>
              </a:ext>
            </a:extLst>
          </p:cNvPr>
          <p:cNvSpPr>
            <a:spLocks noGrp="1"/>
          </p:cNvSpPr>
          <p:nvPr>
            <p:ph type="title"/>
          </p:nvPr>
        </p:nvSpPr>
        <p:spPr/>
        <p:txBody>
          <a:bodyPr/>
          <a:lstStyle/>
          <a:p>
            <a:r>
              <a:rPr lang="en-US" dirty="0"/>
              <a:t>Model Building</a:t>
            </a:r>
          </a:p>
        </p:txBody>
      </p:sp>
      <p:pic>
        <p:nvPicPr>
          <p:cNvPr id="12" name="Content Placeholder 11">
            <a:extLst>
              <a:ext uri="{FF2B5EF4-FFF2-40B4-BE49-F238E27FC236}">
                <a16:creationId xmlns:a16="http://schemas.microsoft.com/office/drawing/2014/main" id="{E1503A83-A21D-B543-8903-01771D31117D}"/>
              </a:ext>
            </a:extLst>
          </p:cNvPr>
          <p:cNvPicPr>
            <a:picLocks noGrp="1" noChangeAspect="1"/>
          </p:cNvPicPr>
          <p:nvPr>
            <p:ph idx="1"/>
          </p:nvPr>
        </p:nvPicPr>
        <p:blipFill>
          <a:blip r:embed="rId2"/>
          <a:stretch>
            <a:fillRect/>
          </a:stretch>
        </p:blipFill>
        <p:spPr>
          <a:xfrm>
            <a:off x="1851066" y="1690688"/>
            <a:ext cx="7848600" cy="3543300"/>
          </a:xfrm>
        </p:spPr>
      </p:pic>
    </p:spTree>
    <p:extLst>
      <p:ext uri="{BB962C8B-B14F-4D97-AF65-F5344CB8AC3E}">
        <p14:creationId xmlns:p14="http://schemas.microsoft.com/office/powerpoint/2010/main" val="364518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8BF6-494F-3B45-A4EE-5F73CB372465}"/>
              </a:ext>
            </a:extLst>
          </p:cNvPr>
          <p:cNvSpPr>
            <a:spLocks noGrp="1"/>
          </p:cNvSpPr>
          <p:nvPr>
            <p:ph type="title"/>
          </p:nvPr>
        </p:nvSpPr>
        <p:spPr/>
        <p:txBody>
          <a:bodyPr/>
          <a:lstStyle/>
          <a:p>
            <a:r>
              <a:rPr lang="en-US" dirty="0"/>
              <a:t>Business Case/Statement</a:t>
            </a:r>
          </a:p>
        </p:txBody>
      </p:sp>
      <p:sp>
        <p:nvSpPr>
          <p:cNvPr id="3" name="Content Placeholder 2">
            <a:extLst>
              <a:ext uri="{FF2B5EF4-FFF2-40B4-BE49-F238E27FC236}">
                <a16:creationId xmlns:a16="http://schemas.microsoft.com/office/drawing/2014/main" id="{76FA6F41-171D-6B4B-A494-4BD05BF89481}"/>
              </a:ext>
            </a:extLst>
          </p:cNvPr>
          <p:cNvSpPr>
            <a:spLocks noGrp="1"/>
          </p:cNvSpPr>
          <p:nvPr>
            <p:ph idx="1"/>
          </p:nvPr>
        </p:nvSpPr>
        <p:spPr/>
        <p:txBody>
          <a:bodyPr/>
          <a:lstStyle/>
          <a:p>
            <a:r>
              <a:rPr lang="en-IN" dirty="0"/>
              <a:t>To predict the heart disease with either of the levels None , MildClass1, MildClass2, Moderate, Severe.</a:t>
            </a:r>
          </a:p>
          <a:p>
            <a:r>
              <a:rPr lang="en-IN" dirty="0"/>
              <a:t>The detection may help plan appropriate interventions to reverse and or control the disease and bring the affected person to normal conditions or reduce potential disability thereby saving insurance and social costs. </a:t>
            </a:r>
          </a:p>
          <a:p>
            <a:endParaRPr lang="en-US" dirty="0"/>
          </a:p>
        </p:txBody>
      </p:sp>
    </p:spTree>
    <p:extLst>
      <p:ext uri="{BB962C8B-B14F-4D97-AF65-F5344CB8AC3E}">
        <p14:creationId xmlns:p14="http://schemas.microsoft.com/office/powerpoint/2010/main" val="290043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382-F93C-2343-B846-C33869D253AB}"/>
              </a:ext>
            </a:extLst>
          </p:cNvPr>
          <p:cNvSpPr>
            <a:spLocks noGrp="1"/>
          </p:cNvSpPr>
          <p:nvPr>
            <p:ph type="title"/>
          </p:nvPr>
        </p:nvSpPr>
        <p:spPr>
          <a:xfrm>
            <a:off x="339436" y="306460"/>
            <a:ext cx="10515600" cy="1325563"/>
          </a:xfrm>
        </p:spPr>
        <p:txBody>
          <a:bodyPr/>
          <a:lstStyle/>
          <a:p>
            <a:r>
              <a:rPr lang="en-US" dirty="0"/>
              <a:t>Model Building and Evaluation</a:t>
            </a:r>
          </a:p>
        </p:txBody>
      </p:sp>
      <p:pic>
        <p:nvPicPr>
          <p:cNvPr id="20" name="Content Placeholder 19">
            <a:extLst>
              <a:ext uri="{FF2B5EF4-FFF2-40B4-BE49-F238E27FC236}">
                <a16:creationId xmlns:a16="http://schemas.microsoft.com/office/drawing/2014/main" id="{3DEE4DEE-C89C-0641-B0AA-35A4B8D7C74C}"/>
              </a:ext>
            </a:extLst>
          </p:cNvPr>
          <p:cNvPicPr>
            <a:picLocks noGrp="1" noChangeAspect="1"/>
          </p:cNvPicPr>
          <p:nvPr>
            <p:ph idx="1"/>
          </p:nvPr>
        </p:nvPicPr>
        <p:blipFill>
          <a:blip r:embed="rId2"/>
          <a:stretch>
            <a:fillRect/>
          </a:stretch>
        </p:blipFill>
        <p:spPr>
          <a:xfrm>
            <a:off x="3815536" y="1966190"/>
            <a:ext cx="4100436" cy="2676689"/>
          </a:xfrm>
        </p:spPr>
      </p:pic>
      <p:sp>
        <p:nvSpPr>
          <p:cNvPr id="6" name="Rectangle 5">
            <a:extLst>
              <a:ext uri="{FF2B5EF4-FFF2-40B4-BE49-F238E27FC236}">
                <a16:creationId xmlns:a16="http://schemas.microsoft.com/office/drawing/2014/main" id="{BC80FFE3-F063-BA4C-B7FD-A6A29D48B7AF}"/>
              </a:ext>
            </a:extLst>
          </p:cNvPr>
          <p:cNvSpPr/>
          <p:nvPr/>
        </p:nvSpPr>
        <p:spPr>
          <a:xfrm>
            <a:off x="466029" y="1780674"/>
            <a:ext cx="2727157" cy="457200"/>
          </a:xfrm>
          <a:prstGeom prst="rect">
            <a:avLst/>
          </a:prstGeom>
          <a:solidFill>
            <a:schemeClr val="accent3">
              <a:lumMod val="75000"/>
            </a:schemeClr>
          </a:solidFill>
          <a:ln w="127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Random Forest Classifier</a:t>
            </a:r>
          </a:p>
        </p:txBody>
      </p:sp>
      <p:sp>
        <p:nvSpPr>
          <p:cNvPr id="7" name="Isosceles Triangle 5">
            <a:extLst>
              <a:ext uri="{FF2B5EF4-FFF2-40B4-BE49-F238E27FC236}">
                <a16:creationId xmlns:a16="http://schemas.microsoft.com/office/drawing/2014/main" id="{3AC0D108-D209-2344-A70F-AFA694AB5152}"/>
              </a:ext>
            </a:extLst>
          </p:cNvPr>
          <p:cNvSpPr/>
          <p:nvPr/>
        </p:nvSpPr>
        <p:spPr>
          <a:xfrm rot="10800000">
            <a:off x="1308239" y="2438400"/>
            <a:ext cx="1042737" cy="304800"/>
          </a:xfrm>
          <a:prstGeom prst="triangl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FF42F-9930-D745-9E83-F4135F88CADC}"/>
              </a:ext>
            </a:extLst>
          </p:cNvPr>
          <p:cNvSpPr/>
          <p:nvPr/>
        </p:nvSpPr>
        <p:spPr>
          <a:xfrm>
            <a:off x="466029" y="2847335"/>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Estimators: 600</a:t>
            </a:r>
          </a:p>
        </p:txBody>
      </p:sp>
      <p:sp>
        <p:nvSpPr>
          <p:cNvPr id="9" name="Rectangle 8">
            <a:extLst>
              <a:ext uri="{FF2B5EF4-FFF2-40B4-BE49-F238E27FC236}">
                <a16:creationId xmlns:a16="http://schemas.microsoft.com/office/drawing/2014/main" id="{616087A3-ED11-9140-A78E-EDF20E786843}"/>
              </a:ext>
            </a:extLst>
          </p:cNvPr>
          <p:cNvSpPr/>
          <p:nvPr/>
        </p:nvSpPr>
        <p:spPr>
          <a:xfrm>
            <a:off x="466029" y="3408670"/>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Gamma: 0.4</a:t>
            </a:r>
          </a:p>
        </p:txBody>
      </p:sp>
      <p:sp>
        <p:nvSpPr>
          <p:cNvPr id="10" name="Rectangle 9">
            <a:extLst>
              <a:ext uri="{FF2B5EF4-FFF2-40B4-BE49-F238E27FC236}">
                <a16:creationId xmlns:a16="http://schemas.microsoft.com/office/drawing/2014/main" id="{136E0623-E3BF-0B47-B1C0-B766A424D8E4}"/>
              </a:ext>
            </a:extLst>
          </p:cNvPr>
          <p:cNvSpPr/>
          <p:nvPr/>
        </p:nvSpPr>
        <p:spPr>
          <a:xfrm>
            <a:off x="466029" y="3970005"/>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0.1</a:t>
            </a:r>
          </a:p>
        </p:txBody>
      </p:sp>
      <p:sp>
        <p:nvSpPr>
          <p:cNvPr id="11" name="Rectangle 10">
            <a:extLst>
              <a:ext uri="{FF2B5EF4-FFF2-40B4-BE49-F238E27FC236}">
                <a16:creationId xmlns:a16="http://schemas.microsoft.com/office/drawing/2014/main" id="{8572CCDF-080B-0F40-AB1A-5C27FF441844}"/>
              </a:ext>
            </a:extLst>
          </p:cNvPr>
          <p:cNvSpPr/>
          <p:nvPr/>
        </p:nvSpPr>
        <p:spPr>
          <a:xfrm>
            <a:off x="466029" y="4531340"/>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Depth: 5</a:t>
            </a:r>
          </a:p>
        </p:txBody>
      </p:sp>
      <p:sp>
        <p:nvSpPr>
          <p:cNvPr id="12" name="Rectangle 11">
            <a:extLst>
              <a:ext uri="{FF2B5EF4-FFF2-40B4-BE49-F238E27FC236}">
                <a16:creationId xmlns:a16="http://schemas.microsoft.com/office/drawing/2014/main" id="{F4ABF58E-B771-6D4A-B537-3BC245E47E44}"/>
              </a:ext>
            </a:extLst>
          </p:cNvPr>
          <p:cNvSpPr/>
          <p:nvPr/>
        </p:nvSpPr>
        <p:spPr>
          <a:xfrm>
            <a:off x="466029" y="5092677"/>
            <a:ext cx="2727157" cy="457200"/>
          </a:xfrm>
          <a:prstGeom prst="rect">
            <a:avLst/>
          </a:prstGeom>
          <a:solidFill>
            <a:schemeClr val="accent3">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Class Weight: 3</a:t>
            </a:r>
          </a:p>
        </p:txBody>
      </p:sp>
      <p:sp>
        <p:nvSpPr>
          <p:cNvPr id="13" name="Isosceles Triangle 20">
            <a:extLst>
              <a:ext uri="{FF2B5EF4-FFF2-40B4-BE49-F238E27FC236}">
                <a16:creationId xmlns:a16="http://schemas.microsoft.com/office/drawing/2014/main" id="{BC13AE30-DAAF-CF4B-AE76-13C4DBC4397C}"/>
              </a:ext>
            </a:extLst>
          </p:cNvPr>
          <p:cNvSpPr/>
          <p:nvPr/>
        </p:nvSpPr>
        <p:spPr>
          <a:xfrm rot="5400000">
            <a:off x="2479340" y="3172644"/>
            <a:ext cx="2353033" cy="515352"/>
          </a:xfrm>
          <a:prstGeom prst="triangl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538FC72-56D8-504E-9C4A-426DCA20577C}"/>
              </a:ext>
            </a:extLst>
          </p:cNvPr>
          <p:cNvSpPr txBox="1"/>
          <p:nvPr/>
        </p:nvSpPr>
        <p:spPr>
          <a:xfrm>
            <a:off x="7326684" y="1472897"/>
            <a:ext cx="4740445" cy="307777"/>
          </a:xfrm>
          <a:prstGeom prst="rect">
            <a:avLst/>
          </a:prstGeom>
          <a:noFill/>
          <a:ln>
            <a:noFill/>
          </a:ln>
        </p:spPr>
        <p:txBody>
          <a:bodyPr wrap="square" rtlCol="0">
            <a:spAutoFit/>
          </a:bodyPr>
          <a:lstStyle/>
          <a:p>
            <a:pPr algn="ctr"/>
            <a:r>
              <a:rPr lang="en-US" sz="1400" b="1" dirty="0"/>
              <a:t>Test Data Evaluation</a:t>
            </a:r>
          </a:p>
        </p:txBody>
      </p:sp>
      <p:sp>
        <p:nvSpPr>
          <p:cNvPr id="16" name="Rectangle 15">
            <a:extLst>
              <a:ext uri="{FF2B5EF4-FFF2-40B4-BE49-F238E27FC236}">
                <a16:creationId xmlns:a16="http://schemas.microsoft.com/office/drawing/2014/main" id="{D48ABE63-6D35-714E-85EC-1E6D92FC5BFB}"/>
              </a:ext>
            </a:extLst>
          </p:cNvPr>
          <p:cNvSpPr/>
          <p:nvPr/>
        </p:nvSpPr>
        <p:spPr>
          <a:xfrm>
            <a:off x="8333327" y="1863879"/>
            <a:ext cx="2727157" cy="457200"/>
          </a:xfrm>
          <a:prstGeom prst="rect">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Accuracy: 79.23%</a:t>
            </a:r>
          </a:p>
        </p:txBody>
      </p:sp>
      <p:pic>
        <p:nvPicPr>
          <p:cNvPr id="22" name="Picture 21">
            <a:extLst>
              <a:ext uri="{FF2B5EF4-FFF2-40B4-BE49-F238E27FC236}">
                <a16:creationId xmlns:a16="http://schemas.microsoft.com/office/drawing/2014/main" id="{88F724CC-82BD-3E4A-AA08-FDA13205D540}"/>
              </a:ext>
            </a:extLst>
          </p:cNvPr>
          <p:cNvPicPr>
            <a:picLocks noChangeAspect="1"/>
          </p:cNvPicPr>
          <p:nvPr/>
        </p:nvPicPr>
        <p:blipFill>
          <a:blip r:embed="rId3"/>
          <a:stretch>
            <a:fillRect/>
          </a:stretch>
        </p:blipFill>
        <p:spPr>
          <a:xfrm>
            <a:off x="7915972" y="2590800"/>
            <a:ext cx="3809999" cy="2863511"/>
          </a:xfrm>
          <a:prstGeom prst="rect">
            <a:avLst/>
          </a:prstGeom>
        </p:spPr>
      </p:pic>
    </p:spTree>
    <p:extLst>
      <p:ext uri="{BB962C8B-B14F-4D97-AF65-F5344CB8AC3E}">
        <p14:creationId xmlns:p14="http://schemas.microsoft.com/office/powerpoint/2010/main" val="78677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F11E-35A4-5840-B3FB-12F3CF85B80C}"/>
              </a:ext>
            </a:extLst>
          </p:cNvPr>
          <p:cNvSpPr>
            <a:spLocks noGrp="1"/>
          </p:cNvSpPr>
          <p:nvPr>
            <p:ph type="title"/>
          </p:nvPr>
        </p:nvSpPr>
        <p:spPr/>
        <p:txBody>
          <a:bodyPr/>
          <a:lstStyle/>
          <a:p>
            <a:r>
              <a:rPr lang="en-US" dirty="0"/>
              <a:t>Evaluation and Post analysis</a:t>
            </a:r>
          </a:p>
        </p:txBody>
      </p:sp>
      <p:sp>
        <p:nvSpPr>
          <p:cNvPr id="3" name="Content Placeholder 2">
            <a:extLst>
              <a:ext uri="{FF2B5EF4-FFF2-40B4-BE49-F238E27FC236}">
                <a16:creationId xmlns:a16="http://schemas.microsoft.com/office/drawing/2014/main" id="{4618C4C5-907B-2A48-8529-2C0C6ED9CCE2}"/>
              </a:ext>
            </a:extLst>
          </p:cNvPr>
          <p:cNvSpPr>
            <a:spLocks noGrp="1"/>
          </p:cNvSpPr>
          <p:nvPr>
            <p:ph idx="1"/>
          </p:nvPr>
        </p:nvSpPr>
        <p:spPr>
          <a:xfrm>
            <a:off x="838200" y="1825625"/>
            <a:ext cx="3496295" cy="4351338"/>
          </a:xfrm>
        </p:spPr>
        <p:txBody>
          <a:bodyPr>
            <a:normAutofit/>
          </a:bodyPr>
          <a:lstStyle/>
          <a:p>
            <a:r>
              <a:rPr lang="en-US" sz="1800" dirty="0"/>
              <a:t>This is a high variance dataset, so a bagging classifier is a better choice.</a:t>
            </a:r>
          </a:p>
          <a:p>
            <a:r>
              <a:rPr lang="en-US" sz="1800" dirty="0"/>
              <a:t>Hence using Random Forest over </a:t>
            </a:r>
            <a:r>
              <a:rPr lang="en-US" sz="1800" dirty="0" err="1"/>
              <a:t>XGBClassifier</a:t>
            </a:r>
            <a:r>
              <a:rPr lang="en-US" sz="1800" dirty="0"/>
              <a:t>.</a:t>
            </a:r>
          </a:p>
          <a:p>
            <a:r>
              <a:rPr lang="en-US" sz="1800" dirty="0"/>
              <a:t>Also, as this is a medical data that needs explain ability, hence Random Forest.</a:t>
            </a:r>
          </a:p>
        </p:txBody>
      </p:sp>
      <p:pic>
        <p:nvPicPr>
          <p:cNvPr id="11" name="Picture 10">
            <a:extLst>
              <a:ext uri="{FF2B5EF4-FFF2-40B4-BE49-F238E27FC236}">
                <a16:creationId xmlns:a16="http://schemas.microsoft.com/office/drawing/2014/main" id="{C0B8D063-DC64-744C-BAFD-71272CE263B7}"/>
              </a:ext>
            </a:extLst>
          </p:cNvPr>
          <p:cNvPicPr>
            <a:picLocks noChangeAspect="1"/>
          </p:cNvPicPr>
          <p:nvPr/>
        </p:nvPicPr>
        <p:blipFill>
          <a:blip r:embed="rId2"/>
          <a:stretch>
            <a:fillRect/>
          </a:stretch>
        </p:blipFill>
        <p:spPr>
          <a:xfrm>
            <a:off x="4334495" y="1690688"/>
            <a:ext cx="7338950" cy="4351338"/>
          </a:xfrm>
          <a:prstGeom prst="rect">
            <a:avLst/>
          </a:prstGeom>
        </p:spPr>
      </p:pic>
    </p:spTree>
    <p:extLst>
      <p:ext uri="{BB962C8B-B14F-4D97-AF65-F5344CB8AC3E}">
        <p14:creationId xmlns:p14="http://schemas.microsoft.com/office/powerpoint/2010/main" val="269723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331C-EF3A-E74F-938C-52B3F9FA16D7}"/>
              </a:ext>
            </a:extLst>
          </p:cNvPr>
          <p:cNvSpPr>
            <a:spLocks noGrp="1"/>
          </p:cNvSpPr>
          <p:nvPr>
            <p:ph type="title"/>
          </p:nvPr>
        </p:nvSpPr>
        <p:spPr/>
        <p:txBody>
          <a:bodyPr/>
          <a:lstStyle/>
          <a:p>
            <a:r>
              <a:rPr lang="en-US" dirty="0"/>
              <a:t>Evaluation &amp; Post analysis(Cont.)</a:t>
            </a:r>
          </a:p>
        </p:txBody>
      </p:sp>
      <p:pic>
        <p:nvPicPr>
          <p:cNvPr id="6" name="Content Placeholder 5">
            <a:extLst>
              <a:ext uri="{FF2B5EF4-FFF2-40B4-BE49-F238E27FC236}">
                <a16:creationId xmlns:a16="http://schemas.microsoft.com/office/drawing/2014/main" id="{07AC05C2-C9BE-0A43-8ABC-6D5B98AF2495}"/>
              </a:ext>
            </a:extLst>
          </p:cNvPr>
          <p:cNvPicPr>
            <a:picLocks noGrp="1" noChangeAspect="1"/>
          </p:cNvPicPr>
          <p:nvPr>
            <p:ph idx="1"/>
          </p:nvPr>
        </p:nvPicPr>
        <p:blipFill>
          <a:blip r:embed="rId2"/>
          <a:stretch>
            <a:fillRect/>
          </a:stretch>
        </p:blipFill>
        <p:spPr>
          <a:xfrm>
            <a:off x="225632" y="1258783"/>
            <a:ext cx="11673444" cy="5234091"/>
          </a:xfrm>
        </p:spPr>
      </p:pic>
    </p:spTree>
    <p:extLst>
      <p:ext uri="{BB962C8B-B14F-4D97-AF65-F5344CB8AC3E}">
        <p14:creationId xmlns:p14="http://schemas.microsoft.com/office/powerpoint/2010/main" val="374952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03F7-BE88-8E49-84FE-5E68CDEEB7B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A17C414-3DF6-934D-9FDD-687E2358B912}"/>
              </a:ext>
            </a:extLst>
          </p:cNvPr>
          <p:cNvSpPr>
            <a:spLocks noGrp="1"/>
          </p:cNvSpPr>
          <p:nvPr>
            <p:ph idx="1"/>
          </p:nvPr>
        </p:nvSpPr>
        <p:spPr/>
        <p:txBody>
          <a:bodyPr/>
          <a:lstStyle/>
          <a:p>
            <a:r>
              <a:rPr lang="en-US" dirty="0"/>
              <a:t>Accuracy of 80% on unseen data, signifies the model over all moderate performance.</a:t>
            </a:r>
          </a:p>
          <a:p>
            <a:r>
              <a:rPr lang="en-US" b="1" u="sng" dirty="0"/>
              <a:t>Next steps:-</a:t>
            </a:r>
          </a:p>
          <a:p>
            <a:pPr lvl="1"/>
            <a:r>
              <a:rPr lang="en-US" dirty="0"/>
              <a:t>Based on discussion with concerned authorities, we need to probably implement a One v/s All binary implementation to counter </a:t>
            </a:r>
            <a:r>
              <a:rPr lang="en-US" b="1" u="sng" dirty="0"/>
              <a:t>SEVERE</a:t>
            </a:r>
            <a:r>
              <a:rPr lang="en-US" dirty="0"/>
              <a:t> class.</a:t>
            </a:r>
          </a:p>
          <a:p>
            <a:pPr lvl="1"/>
            <a:r>
              <a:rPr lang="en-US" dirty="0"/>
              <a:t>To handle high variance problem apart from implementing a ensemble model, we may need to request more data.</a:t>
            </a:r>
          </a:p>
        </p:txBody>
      </p:sp>
    </p:spTree>
    <p:extLst>
      <p:ext uri="{BB962C8B-B14F-4D97-AF65-F5344CB8AC3E}">
        <p14:creationId xmlns:p14="http://schemas.microsoft.com/office/powerpoint/2010/main" val="204173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p:txBody>
          <a:bodyPr/>
          <a:lstStyle/>
          <a:p>
            <a:r>
              <a:rPr lang="en-US" dirty="0"/>
              <a:t>Learnings from this </a:t>
            </a:r>
            <a:r>
              <a:rPr lang="en-US" dirty="0" err="1"/>
              <a:t>Mith</a:t>
            </a:r>
            <a:endParaRPr lang="en-US" dirty="0"/>
          </a:p>
        </p:txBody>
      </p:sp>
      <p:sp>
        <p:nvSpPr>
          <p:cNvPr id="3" name="Content Placeholder 2">
            <a:extLst>
              <a:ext uri="{FF2B5EF4-FFF2-40B4-BE49-F238E27FC236}">
                <a16:creationId xmlns:a16="http://schemas.microsoft.com/office/drawing/2014/main" id="{DED5B3EF-848B-DC42-B3A1-19C80B83A363}"/>
              </a:ext>
            </a:extLst>
          </p:cNvPr>
          <p:cNvSpPr>
            <a:spLocks noGrp="1"/>
          </p:cNvSpPr>
          <p:nvPr>
            <p:ph idx="1"/>
          </p:nvPr>
        </p:nvSpPr>
        <p:spPr/>
        <p:txBody>
          <a:bodyPr/>
          <a:lstStyle/>
          <a:p>
            <a:r>
              <a:rPr lang="en-US" dirty="0"/>
              <a:t>Time Management.</a:t>
            </a:r>
          </a:p>
          <a:p>
            <a:r>
              <a:rPr lang="en-US" dirty="0"/>
              <a:t>Feature name from Pipeline not </a:t>
            </a:r>
            <a:r>
              <a:rPr lang="en-US" dirty="0" err="1"/>
              <a:t>accessable</a:t>
            </a:r>
            <a:r>
              <a:rPr lang="en-US" dirty="0"/>
              <a:t>.</a:t>
            </a:r>
          </a:p>
          <a:p>
            <a:r>
              <a:rPr lang="en-US" dirty="0"/>
              <a:t>Exploring other options:</a:t>
            </a:r>
          </a:p>
          <a:p>
            <a:pPr lvl="1"/>
            <a:r>
              <a:rPr lang="en-US" dirty="0"/>
              <a:t>Crosstab v/s </a:t>
            </a:r>
            <a:r>
              <a:rPr lang="en-US" dirty="0" err="1"/>
              <a:t>chiSquare</a:t>
            </a:r>
            <a:endParaRPr lang="en-US" dirty="0"/>
          </a:p>
          <a:p>
            <a:pPr lvl="1"/>
            <a:r>
              <a:rPr lang="en-US" dirty="0"/>
              <a:t>Feature Importance From Pipeline v/s Create new model with Best </a:t>
            </a:r>
            <a:r>
              <a:rPr lang="en-US" dirty="0" err="1"/>
              <a:t>params</a:t>
            </a:r>
            <a:r>
              <a:rPr lang="en-US" dirty="0"/>
              <a:t> from grid &amp; then get Feature Importance.</a:t>
            </a:r>
          </a:p>
        </p:txBody>
      </p:sp>
    </p:spTree>
    <p:extLst>
      <p:ext uri="{BB962C8B-B14F-4D97-AF65-F5344CB8AC3E}">
        <p14:creationId xmlns:p14="http://schemas.microsoft.com/office/powerpoint/2010/main" val="210965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a:xfrm>
            <a:off x="1864426" y="2621436"/>
            <a:ext cx="9489374" cy="1325563"/>
          </a:xfrm>
        </p:spPr>
        <p:txBody>
          <a:bodyPr/>
          <a:lstStyle/>
          <a:p>
            <a:r>
              <a:rPr lang="en-US" dirty="0"/>
              <a:t>Q?</a:t>
            </a:r>
          </a:p>
        </p:txBody>
      </p:sp>
    </p:spTree>
    <p:extLst>
      <p:ext uri="{BB962C8B-B14F-4D97-AF65-F5344CB8AC3E}">
        <p14:creationId xmlns:p14="http://schemas.microsoft.com/office/powerpoint/2010/main" val="99044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A6DB-46B4-494C-91CD-92AA7D59139C}"/>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DED5B3EF-848B-DC42-B3A1-19C80B83A36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3399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C981-5183-3447-A3D7-928BD8353175}"/>
              </a:ext>
            </a:extLst>
          </p:cNvPr>
          <p:cNvSpPr>
            <a:spLocks noGrp="1"/>
          </p:cNvSpPr>
          <p:nvPr>
            <p:ph type="title"/>
          </p:nvPr>
        </p:nvSpPr>
        <p:spPr/>
        <p:txBody>
          <a:bodyPr/>
          <a:lstStyle/>
          <a:p>
            <a:r>
              <a:rPr lang="en-US" dirty="0"/>
              <a:t>Model Building (cont.)</a:t>
            </a:r>
          </a:p>
        </p:txBody>
      </p:sp>
      <p:pic>
        <p:nvPicPr>
          <p:cNvPr id="9" name="Content Placeholder 8">
            <a:extLst>
              <a:ext uri="{FF2B5EF4-FFF2-40B4-BE49-F238E27FC236}">
                <a16:creationId xmlns:a16="http://schemas.microsoft.com/office/drawing/2014/main" id="{9B389D73-516A-8946-8E1F-281B65955CB1}"/>
              </a:ext>
            </a:extLst>
          </p:cNvPr>
          <p:cNvPicPr>
            <a:picLocks noGrp="1" noChangeAspect="1"/>
          </p:cNvPicPr>
          <p:nvPr>
            <p:ph idx="1"/>
          </p:nvPr>
        </p:nvPicPr>
        <p:blipFill>
          <a:blip r:embed="rId2"/>
          <a:stretch>
            <a:fillRect/>
          </a:stretch>
        </p:blipFill>
        <p:spPr>
          <a:xfrm>
            <a:off x="1092531" y="1825625"/>
            <a:ext cx="9583386" cy="4148138"/>
          </a:xfrm>
        </p:spPr>
      </p:pic>
    </p:spTree>
    <p:extLst>
      <p:ext uri="{BB962C8B-B14F-4D97-AF65-F5344CB8AC3E}">
        <p14:creationId xmlns:p14="http://schemas.microsoft.com/office/powerpoint/2010/main" val="3741134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0306-C5C2-814B-9AFD-DB44A2E7C935}"/>
              </a:ext>
            </a:extLst>
          </p:cNvPr>
          <p:cNvSpPr>
            <a:spLocks noGrp="1"/>
          </p:cNvSpPr>
          <p:nvPr>
            <p:ph type="title"/>
          </p:nvPr>
        </p:nvSpPr>
        <p:spPr/>
        <p:txBody>
          <a:bodyPr/>
          <a:lstStyle/>
          <a:p>
            <a:r>
              <a:rPr lang="en-US" dirty="0"/>
              <a:t>Model Building (cont.)</a:t>
            </a:r>
          </a:p>
        </p:txBody>
      </p:sp>
      <p:pic>
        <p:nvPicPr>
          <p:cNvPr id="6" name="Content Placeholder 5">
            <a:extLst>
              <a:ext uri="{FF2B5EF4-FFF2-40B4-BE49-F238E27FC236}">
                <a16:creationId xmlns:a16="http://schemas.microsoft.com/office/drawing/2014/main" id="{5863CF58-AE88-074E-96F5-54E2FFB39F67}"/>
              </a:ext>
            </a:extLst>
          </p:cNvPr>
          <p:cNvPicPr>
            <a:picLocks noGrp="1" noChangeAspect="1"/>
          </p:cNvPicPr>
          <p:nvPr>
            <p:ph idx="1"/>
          </p:nvPr>
        </p:nvPicPr>
        <p:blipFill>
          <a:blip r:embed="rId2"/>
          <a:stretch>
            <a:fillRect/>
          </a:stretch>
        </p:blipFill>
        <p:spPr>
          <a:xfrm>
            <a:off x="1740213" y="1439333"/>
            <a:ext cx="8711574" cy="5053542"/>
          </a:xfrm>
        </p:spPr>
      </p:pic>
    </p:spTree>
    <p:extLst>
      <p:ext uri="{BB962C8B-B14F-4D97-AF65-F5344CB8AC3E}">
        <p14:creationId xmlns:p14="http://schemas.microsoft.com/office/powerpoint/2010/main" val="116519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4730-16EE-414F-AB30-FFF1D023A3F1}"/>
              </a:ext>
            </a:extLst>
          </p:cNvPr>
          <p:cNvSpPr>
            <a:spLocks noGrp="1"/>
          </p:cNvSpPr>
          <p:nvPr>
            <p:ph type="title"/>
          </p:nvPr>
        </p:nvSpPr>
        <p:spPr/>
        <p:txBody>
          <a:bodyPr/>
          <a:lstStyle/>
          <a:p>
            <a:r>
              <a:rPr lang="en-US" dirty="0"/>
              <a:t>Evaluation Matrix</a:t>
            </a:r>
          </a:p>
        </p:txBody>
      </p:sp>
      <p:sp>
        <p:nvSpPr>
          <p:cNvPr id="3" name="Content Placeholder 2">
            <a:extLst>
              <a:ext uri="{FF2B5EF4-FFF2-40B4-BE49-F238E27FC236}">
                <a16:creationId xmlns:a16="http://schemas.microsoft.com/office/drawing/2014/main" id="{FC4338C1-4908-7141-A0A7-4645788EC32F}"/>
              </a:ext>
            </a:extLst>
          </p:cNvPr>
          <p:cNvSpPr>
            <a:spLocks noGrp="1"/>
          </p:cNvSpPr>
          <p:nvPr>
            <p:ph idx="1"/>
          </p:nvPr>
        </p:nvSpPr>
        <p:spPr/>
        <p:txBody>
          <a:bodyPr/>
          <a:lstStyle/>
          <a:p>
            <a:endParaRPr lang="en-US" dirty="0"/>
          </a:p>
          <a:p>
            <a:r>
              <a:rPr lang="en-US" dirty="0"/>
              <a:t>This is a multiclass classification problem, with evaluation matrix as Accuracy.</a:t>
            </a:r>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5D913354-7C2A-2E46-8EB5-089CBACFF789}"/>
              </a:ext>
            </a:extLst>
          </p:cNvPr>
          <p:cNvSpPr txBox="1"/>
          <p:nvPr/>
        </p:nvSpPr>
        <p:spPr>
          <a:xfrm>
            <a:off x="2593910" y="222068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B0482667-EA29-F246-AD35-1FCB376C5EF2}"/>
              </a:ext>
            </a:extLst>
          </p:cNvPr>
          <p:cNvPicPr>
            <a:picLocks noChangeAspect="1"/>
          </p:cNvPicPr>
          <p:nvPr/>
        </p:nvPicPr>
        <p:blipFill>
          <a:blip r:embed="rId2"/>
          <a:stretch>
            <a:fillRect/>
          </a:stretch>
        </p:blipFill>
        <p:spPr>
          <a:xfrm>
            <a:off x="3623518" y="3391694"/>
            <a:ext cx="4254500" cy="609600"/>
          </a:xfrm>
          <a:prstGeom prst="rect">
            <a:avLst/>
          </a:prstGeom>
        </p:spPr>
      </p:pic>
    </p:spTree>
    <p:extLst>
      <p:ext uri="{BB962C8B-B14F-4D97-AF65-F5344CB8AC3E}">
        <p14:creationId xmlns:p14="http://schemas.microsoft.com/office/powerpoint/2010/main" val="20240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94F7-27DD-A843-9ED9-F3CCC3C7E11A}"/>
              </a:ext>
            </a:extLst>
          </p:cNvPr>
          <p:cNvSpPr>
            <a:spLocks noGrp="1"/>
          </p:cNvSpPr>
          <p:nvPr>
            <p:ph type="title"/>
          </p:nvPr>
        </p:nvSpPr>
        <p:spPr/>
        <p:txBody>
          <a:bodyPr/>
          <a:lstStyle/>
          <a:p>
            <a:r>
              <a:rPr lang="en-US" dirty="0"/>
              <a:t>Data Model</a:t>
            </a:r>
          </a:p>
        </p:txBody>
      </p:sp>
      <p:graphicFrame>
        <p:nvGraphicFramePr>
          <p:cNvPr id="4" name="Content Placeholder 3">
            <a:extLst>
              <a:ext uri="{FF2B5EF4-FFF2-40B4-BE49-F238E27FC236}">
                <a16:creationId xmlns:a16="http://schemas.microsoft.com/office/drawing/2014/main" id="{AD080198-B473-0242-B181-AED93D5C7907}"/>
              </a:ext>
            </a:extLst>
          </p:cNvPr>
          <p:cNvGraphicFramePr>
            <a:graphicFrameLocks noGrp="1"/>
          </p:cNvGraphicFramePr>
          <p:nvPr>
            <p:ph idx="1"/>
            <p:extLst>
              <p:ext uri="{D42A27DB-BD31-4B8C-83A1-F6EECF244321}">
                <p14:modId xmlns:p14="http://schemas.microsoft.com/office/powerpoint/2010/main" val="1530782214"/>
              </p:ext>
            </p:extLst>
          </p:nvPr>
        </p:nvGraphicFramePr>
        <p:xfrm>
          <a:off x="838200" y="1825625"/>
          <a:ext cx="10061892" cy="1483360"/>
        </p:xfrm>
        <a:graphic>
          <a:graphicData uri="http://schemas.openxmlformats.org/drawingml/2006/table">
            <a:tbl>
              <a:tblPr firstRow="1" bandRow="1">
                <a:tableStyleId>{5940675A-B579-460E-94D1-54222C63F5DA}</a:tableStyleId>
              </a:tblPr>
              <a:tblGrid>
                <a:gridCol w="860742">
                  <a:extLst>
                    <a:ext uri="{9D8B030D-6E8A-4147-A177-3AD203B41FA5}">
                      <a16:colId xmlns:a16="http://schemas.microsoft.com/office/drawing/2014/main" val="2151562345"/>
                    </a:ext>
                  </a:extLst>
                </a:gridCol>
                <a:gridCol w="1314450">
                  <a:extLst>
                    <a:ext uri="{9D8B030D-6E8A-4147-A177-3AD203B41FA5}">
                      <a16:colId xmlns:a16="http://schemas.microsoft.com/office/drawing/2014/main" val="1997573187"/>
                    </a:ext>
                  </a:extLst>
                </a:gridCol>
                <a:gridCol w="1314450">
                  <a:extLst>
                    <a:ext uri="{9D8B030D-6E8A-4147-A177-3AD203B41FA5}">
                      <a16:colId xmlns:a16="http://schemas.microsoft.com/office/drawing/2014/main" val="3146705703"/>
                    </a:ext>
                  </a:extLst>
                </a:gridCol>
                <a:gridCol w="1314450">
                  <a:extLst>
                    <a:ext uri="{9D8B030D-6E8A-4147-A177-3AD203B41FA5}">
                      <a16:colId xmlns:a16="http://schemas.microsoft.com/office/drawing/2014/main" val="210801425"/>
                    </a:ext>
                  </a:extLst>
                </a:gridCol>
                <a:gridCol w="1314450">
                  <a:extLst>
                    <a:ext uri="{9D8B030D-6E8A-4147-A177-3AD203B41FA5}">
                      <a16:colId xmlns:a16="http://schemas.microsoft.com/office/drawing/2014/main" val="3915402222"/>
                    </a:ext>
                  </a:extLst>
                </a:gridCol>
                <a:gridCol w="1314450">
                  <a:extLst>
                    <a:ext uri="{9D8B030D-6E8A-4147-A177-3AD203B41FA5}">
                      <a16:colId xmlns:a16="http://schemas.microsoft.com/office/drawing/2014/main" val="1884764932"/>
                    </a:ext>
                  </a:extLst>
                </a:gridCol>
                <a:gridCol w="1314450">
                  <a:extLst>
                    <a:ext uri="{9D8B030D-6E8A-4147-A177-3AD203B41FA5}">
                      <a16:colId xmlns:a16="http://schemas.microsoft.com/office/drawing/2014/main" val="636569887"/>
                    </a:ext>
                  </a:extLst>
                </a:gridCol>
                <a:gridCol w="1314450">
                  <a:extLst>
                    <a:ext uri="{9D8B030D-6E8A-4147-A177-3AD203B41FA5}">
                      <a16:colId xmlns:a16="http://schemas.microsoft.com/office/drawing/2014/main" val="1365246255"/>
                    </a:ext>
                  </a:extLst>
                </a:gridCol>
              </a:tblGrid>
              <a:tr h="370840">
                <a:tc>
                  <a:txBody>
                    <a:bodyPr/>
                    <a:lstStyle/>
                    <a:p>
                      <a:pPr algn="ctr"/>
                      <a:r>
                        <a:rPr lang="en-US" b="1" dirty="0">
                          <a:solidFill>
                            <a:sysClr val="windowText" lastClr="000000"/>
                          </a:solidFill>
                        </a:rPr>
                        <a:t>Attr1</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Attr2</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Attr3</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Attr4</a:t>
                      </a:r>
                    </a:p>
                  </a:txBody>
                  <a:tcP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Attr5</a:t>
                      </a:r>
                    </a:p>
                  </a:txBody>
                  <a:tcPr>
                    <a:solidFill>
                      <a:schemeClr val="accent5"/>
                    </a:solidFill>
                  </a:tcPr>
                </a:tc>
                <a:tc>
                  <a:txBody>
                    <a:bodyPr/>
                    <a:lstStyle/>
                    <a:p>
                      <a:pPr algn="ctr"/>
                      <a:r>
                        <a:rPr lang="en-US" b="1" dirty="0">
                          <a:solidFill>
                            <a:sysClr val="windowText" lastClr="000000"/>
                          </a:solidFill>
                        </a:rPr>
                        <a:t>…..</a:t>
                      </a:r>
                    </a:p>
                  </a:txBody>
                  <a:tcPr>
                    <a:solidFill>
                      <a:schemeClr val="accent5"/>
                    </a:solidFill>
                  </a:tcPr>
                </a:tc>
                <a:tc>
                  <a:txBody>
                    <a:bodyPr/>
                    <a:lstStyle/>
                    <a:p>
                      <a:pPr algn="ctr"/>
                      <a:r>
                        <a:rPr lang="en-US" b="1" dirty="0">
                          <a:solidFill>
                            <a:sysClr val="windowText" lastClr="000000"/>
                          </a:solidFill>
                        </a:rPr>
                        <a:t>……</a:t>
                      </a:r>
                    </a:p>
                  </a:txBody>
                  <a:tcPr>
                    <a:solidFill>
                      <a:schemeClr val="accent5"/>
                    </a:solidFill>
                  </a:tcPr>
                </a:tc>
                <a:tc>
                  <a:txBody>
                    <a:bodyPr/>
                    <a:lstStyle/>
                    <a:p>
                      <a:pPr algn="ctr"/>
                      <a:r>
                        <a:rPr lang="en-US" b="1" dirty="0">
                          <a:solidFill>
                            <a:sysClr val="windowText" lastClr="000000"/>
                          </a:solidFill>
                        </a:rPr>
                        <a:t>Target(DV)</a:t>
                      </a:r>
                    </a:p>
                  </a:txBody>
                  <a:tcPr>
                    <a:solidFill>
                      <a:schemeClr val="accent5"/>
                    </a:solidFill>
                  </a:tcPr>
                </a:tc>
                <a:extLst>
                  <a:ext uri="{0D108BD9-81ED-4DB2-BD59-A6C34878D82A}">
                    <a16:rowId xmlns:a16="http://schemas.microsoft.com/office/drawing/2014/main" val="1629610176"/>
                  </a:ext>
                </a:extLst>
              </a:tr>
              <a:tr h="370840">
                <a:tc>
                  <a:txBody>
                    <a:bodyPr/>
                    <a:lstStyle/>
                    <a:p>
                      <a:pPr algn="ctr"/>
                      <a:r>
                        <a:rPr lang="en-US" dirty="0"/>
                        <a:t>Val_11</a:t>
                      </a:r>
                    </a:p>
                  </a:txBody>
                  <a:tcPr/>
                </a:tc>
                <a:tc>
                  <a:txBody>
                    <a:bodyPr/>
                    <a:lstStyle/>
                    <a:p>
                      <a:pPr algn="ctr"/>
                      <a:r>
                        <a:rPr lang="en-US" dirty="0"/>
                        <a:t>Val_21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Val_42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Val_55</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Class_1</a:t>
                      </a:r>
                    </a:p>
                  </a:txBody>
                  <a:tcPr/>
                </a:tc>
                <a:extLst>
                  <a:ext uri="{0D108BD9-81ED-4DB2-BD59-A6C34878D82A}">
                    <a16:rowId xmlns:a16="http://schemas.microsoft.com/office/drawing/2014/main" val="39505599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Val_44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Val_56</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Class_2</a:t>
                      </a:r>
                    </a:p>
                  </a:txBody>
                  <a:tcPr/>
                </a:tc>
                <a:extLst>
                  <a:ext uri="{0D108BD9-81ED-4DB2-BD59-A6C34878D82A}">
                    <a16:rowId xmlns:a16="http://schemas.microsoft.com/office/drawing/2014/main" val="88547772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Class_3</a:t>
                      </a:r>
                    </a:p>
                  </a:txBody>
                  <a:tcPr/>
                </a:tc>
                <a:extLst>
                  <a:ext uri="{0D108BD9-81ED-4DB2-BD59-A6C34878D82A}">
                    <a16:rowId xmlns:a16="http://schemas.microsoft.com/office/drawing/2014/main" val="3571294367"/>
                  </a:ext>
                </a:extLst>
              </a:tr>
            </a:tbl>
          </a:graphicData>
        </a:graphic>
      </p:graphicFrame>
      <p:sp>
        <p:nvSpPr>
          <p:cNvPr id="7" name="TextBox 6">
            <a:extLst>
              <a:ext uri="{FF2B5EF4-FFF2-40B4-BE49-F238E27FC236}">
                <a16:creationId xmlns:a16="http://schemas.microsoft.com/office/drawing/2014/main" id="{EE4F553A-B106-FC40-ACD2-C2F0B5D8672D}"/>
              </a:ext>
            </a:extLst>
          </p:cNvPr>
          <p:cNvSpPr txBox="1"/>
          <p:nvPr/>
        </p:nvSpPr>
        <p:spPr>
          <a:xfrm>
            <a:off x="802433" y="3732245"/>
            <a:ext cx="8215711"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dataset provided is in the required format, so no alteration to dataset required.</a:t>
            </a:r>
          </a:p>
        </p:txBody>
      </p:sp>
    </p:spTree>
    <p:extLst>
      <p:ext uri="{BB962C8B-B14F-4D97-AF65-F5344CB8AC3E}">
        <p14:creationId xmlns:p14="http://schemas.microsoft.com/office/powerpoint/2010/main" val="263903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E365-E742-604A-BC08-B60521FAF39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423EEE-0631-F943-8881-324370C133E2}"/>
              </a:ext>
            </a:extLst>
          </p:cNvPr>
          <p:cNvSpPr>
            <a:spLocks noGrp="1"/>
          </p:cNvSpPr>
          <p:nvPr>
            <p:ph idx="1"/>
          </p:nvPr>
        </p:nvSpPr>
        <p:spPr>
          <a:xfrm>
            <a:off x="838200" y="1825625"/>
            <a:ext cx="10955694" cy="4351338"/>
          </a:xfrm>
        </p:spPr>
        <p:txBody>
          <a:bodyPr/>
          <a:lstStyle/>
          <a:p>
            <a:r>
              <a:rPr lang="en-IN" dirty="0"/>
              <a:t>The total number of records is 674 rows with 54 independent attributes and the 55th column(Severity) is the target which needs to be predicted. </a:t>
            </a:r>
          </a:p>
          <a:p>
            <a:pPr marL="0" indent="0">
              <a:buNone/>
            </a:pPr>
            <a:r>
              <a:rPr lang="en-US" dirty="0"/>
              <a:t> </a:t>
            </a:r>
          </a:p>
        </p:txBody>
      </p:sp>
      <p:pic>
        <p:nvPicPr>
          <p:cNvPr id="6" name="Picture 5">
            <a:extLst>
              <a:ext uri="{FF2B5EF4-FFF2-40B4-BE49-F238E27FC236}">
                <a16:creationId xmlns:a16="http://schemas.microsoft.com/office/drawing/2014/main" id="{4954BD1D-7265-D84D-BB33-14DB8526FCDA}"/>
              </a:ext>
            </a:extLst>
          </p:cNvPr>
          <p:cNvPicPr>
            <a:picLocks noChangeAspect="1"/>
          </p:cNvPicPr>
          <p:nvPr/>
        </p:nvPicPr>
        <p:blipFill>
          <a:blip r:embed="rId2"/>
          <a:stretch>
            <a:fillRect/>
          </a:stretch>
        </p:blipFill>
        <p:spPr>
          <a:xfrm>
            <a:off x="1122654" y="3253403"/>
            <a:ext cx="9946692" cy="2273300"/>
          </a:xfrm>
          <a:prstGeom prst="rect">
            <a:avLst/>
          </a:prstGeom>
        </p:spPr>
      </p:pic>
      <p:sp>
        <p:nvSpPr>
          <p:cNvPr id="8" name="TextBox 7">
            <a:extLst>
              <a:ext uri="{FF2B5EF4-FFF2-40B4-BE49-F238E27FC236}">
                <a16:creationId xmlns:a16="http://schemas.microsoft.com/office/drawing/2014/main" id="{A26917D1-B84B-A842-BD50-E47306E00505}"/>
              </a:ext>
            </a:extLst>
          </p:cNvPr>
          <p:cNvSpPr txBox="1"/>
          <p:nvPr/>
        </p:nvSpPr>
        <p:spPr>
          <a:xfrm>
            <a:off x="11246888" y="4205387"/>
            <a:ext cx="559769"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05019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3A1C-9896-B54A-95CF-81A8D037F643}"/>
              </a:ext>
            </a:extLst>
          </p:cNvPr>
          <p:cNvSpPr>
            <a:spLocks noGrp="1"/>
          </p:cNvSpPr>
          <p:nvPr>
            <p:ph type="title"/>
          </p:nvPr>
        </p:nvSpPr>
        <p:spPr>
          <a:xfrm>
            <a:off x="838200" y="365125"/>
            <a:ext cx="10515600" cy="1226169"/>
          </a:xfrm>
        </p:spPr>
        <p:txBody>
          <a:bodyPr/>
          <a:lstStyle/>
          <a:p>
            <a:r>
              <a:rPr lang="en-US"/>
              <a:t>Data Analysis (cont.)</a:t>
            </a:r>
            <a:endParaRPr lang="en-US" dirty="0"/>
          </a:p>
        </p:txBody>
      </p:sp>
      <p:pic>
        <p:nvPicPr>
          <p:cNvPr id="8" name="Content Placeholder 7">
            <a:extLst>
              <a:ext uri="{FF2B5EF4-FFF2-40B4-BE49-F238E27FC236}">
                <a16:creationId xmlns:a16="http://schemas.microsoft.com/office/drawing/2014/main" id="{2B93284C-4120-A748-B42E-8DF1D9156EAE}"/>
              </a:ext>
            </a:extLst>
          </p:cNvPr>
          <p:cNvPicPr>
            <a:picLocks noGrp="1" noChangeAspect="1"/>
          </p:cNvPicPr>
          <p:nvPr>
            <p:ph idx="1"/>
          </p:nvPr>
        </p:nvPicPr>
        <p:blipFill>
          <a:blip r:embed="rId2"/>
          <a:stretch>
            <a:fillRect/>
          </a:stretch>
        </p:blipFill>
        <p:spPr>
          <a:xfrm>
            <a:off x="838200" y="2103171"/>
            <a:ext cx="10515600" cy="3796245"/>
          </a:xfrm>
        </p:spPr>
      </p:pic>
    </p:spTree>
    <p:extLst>
      <p:ext uri="{BB962C8B-B14F-4D97-AF65-F5344CB8AC3E}">
        <p14:creationId xmlns:p14="http://schemas.microsoft.com/office/powerpoint/2010/main" val="217447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pPr marL="0" indent="0">
              <a:buNone/>
            </a:pPr>
            <a:r>
              <a:rPr lang="en-US" dirty="0"/>
              <a:t>Missing Value Analysis			Unique Value Analysis</a:t>
            </a:r>
          </a:p>
        </p:txBody>
      </p:sp>
      <p:pic>
        <p:nvPicPr>
          <p:cNvPr id="9" name="Picture 8">
            <a:extLst>
              <a:ext uri="{FF2B5EF4-FFF2-40B4-BE49-F238E27FC236}">
                <a16:creationId xmlns:a16="http://schemas.microsoft.com/office/drawing/2014/main" id="{E7E6156D-4B98-194C-8914-A6DF83153694}"/>
              </a:ext>
            </a:extLst>
          </p:cNvPr>
          <p:cNvPicPr>
            <a:picLocks noChangeAspect="1"/>
          </p:cNvPicPr>
          <p:nvPr/>
        </p:nvPicPr>
        <p:blipFill>
          <a:blip r:embed="rId2"/>
          <a:stretch>
            <a:fillRect/>
          </a:stretch>
        </p:blipFill>
        <p:spPr>
          <a:xfrm>
            <a:off x="838200" y="2362700"/>
            <a:ext cx="4469834" cy="3949200"/>
          </a:xfrm>
          <a:prstGeom prst="rect">
            <a:avLst/>
          </a:prstGeom>
        </p:spPr>
      </p:pic>
      <p:pic>
        <p:nvPicPr>
          <p:cNvPr id="11" name="Picture 10">
            <a:extLst>
              <a:ext uri="{FF2B5EF4-FFF2-40B4-BE49-F238E27FC236}">
                <a16:creationId xmlns:a16="http://schemas.microsoft.com/office/drawing/2014/main" id="{79A44DE0-DEC5-D941-9235-7C2256FDF931}"/>
              </a:ext>
            </a:extLst>
          </p:cNvPr>
          <p:cNvPicPr>
            <a:picLocks noChangeAspect="1"/>
          </p:cNvPicPr>
          <p:nvPr/>
        </p:nvPicPr>
        <p:blipFill>
          <a:blip r:embed="rId3"/>
          <a:stretch>
            <a:fillRect/>
          </a:stretch>
        </p:blipFill>
        <p:spPr>
          <a:xfrm>
            <a:off x="6373838" y="2227763"/>
            <a:ext cx="3914158" cy="3949200"/>
          </a:xfrm>
          <a:prstGeom prst="rect">
            <a:avLst/>
          </a:prstGeom>
        </p:spPr>
      </p:pic>
      <p:sp>
        <p:nvSpPr>
          <p:cNvPr id="13" name="Rectangle 12">
            <a:extLst>
              <a:ext uri="{FF2B5EF4-FFF2-40B4-BE49-F238E27FC236}">
                <a16:creationId xmlns:a16="http://schemas.microsoft.com/office/drawing/2014/main" id="{D12462E5-89AD-6F4A-9EF3-ECEFA9B4CF7A}"/>
              </a:ext>
            </a:extLst>
          </p:cNvPr>
          <p:cNvSpPr/>
          <p:nvPr/>
        </p:nvSpPr>
        <p:spPr>
          <a:xfrm>
            <a:off x="5458454" y="95002"/>
            <a:ext cx="6270408" cy="2481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Further analysis of few unique values, </a:t>
            </a:r>
          </a:p>
          <a:p>
            <a:pPr algn="ctr"/>
            <a:r>
              <a:rPr lang="en-US" dirty="0"/>
              <a:t>we found the below columns have 1 value </a:t>
            </a:r>
          </a:p>
          <a:p>
            <a:pPr algn="ctr"/>
            <a:r>
              <a:rPr lang="en-US" dirty="0"/>
              <a:t>and NAN’s. So dropping them from analysis.</a:t>
            </a:r>
          </a:p>
          <a:p>
            <a:pPr marL="342900" indent="-342900" algn="ctr">
              <a:buFont typeface="+mj-lt"/>
              <a:buAutoNum type="arabicPeriod"/>
            </a:pPr>
            <a:r>
              <a:rPr lang="en-US" dirty="0" err="1"/>
              <a:t>ExerWallmotion</a:t>
            </a:r>
            <a:endParaRPr lang="en-US" dirty="0"/>
          </a:p>
          <a:p>
            <a:pPr marL="342900" indent="-342900" algn="ctr">
              <a:buFont typeface="+mj-lt"/>
              <a:buAutoNum type="arabicPeriod"/>
            </a:pPr>
            <a:r>
              <a:rPr lang="en-US" dirty="0" err="1"/>
              <a:t>nameOfPatient</a:t>
            </a:r>
            <a:endParaRPr lang="en-US" dirty="0"/>
          </a:p>
          <a:p>
            <a:pPr marL="342900" indent="-342900" algn="ctr">
              <a:buFont typeface="+mj-lt"/>
              <a:buAutoNum type="arabicPeriod"/>
            </a:pPr>
            <a:r>
              <a:rPr lang="en-US" dirty="0"/>
              <a:t>Earlobe</a:t>
            </a:r>
          </a:p>
          <a:p>
            <a:pPr algn="ctr"/>
            <a:endParaRPr lang="en-US" dirty="0"/>
          </a:p>
          <a:p>
            <a:pPr algn="ctr"/>
            <a:r>
              <a:rPr lang="en-US" dirty="0"/>
              <a:t>Also dropping id field as it not a significant candidate for analysis.</a:t>
            </a:r>
          </a:p>
          <a:p>
            <a:pPr algn="ctr"/>
            <a:endParaRPr lang="en-US" dirty="0"/>
          </a:p>
        </p:txBody>
      </p:sp>
    </p:spTree>
    <p:extLst>
      <p:ext uri="{BB962C8B-B14F-4D97-AF65-F5344CB8AC3E}">
        <p14:creationId xmlns:p14="http://schemas.microsoft.com/office/powerpoint/2010/main" val="1960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a:t>
            </a:r>
            <a:r>
              <a:rPr lang="en-US" sz="2000" dirty="0"/>
              <a:t> : </a:t>
            </a:r>
          </a:p>
          <a:p>
            <a:pPr lvl="1"/>
            <a:r>
              <a:rPr lang="en-US" sz="1600" dirty="0"/>
              <a:t>None of the numerical </a:t>
            </a:r>
          </a:p>
          <a:p>
            <a:pPr marL="457200" lvl="1" indent="0">
              <a:buNone/>
            </a:pPr>
            <a:r>
              <a:rPr lang="en-US" sz="1600" dirty="0"/>
              <a:t>attributes are highly correlated</a:t>
            </a:r>
          </a:p>
          <a:p>
            <a:endParaRPr lang="en-US" dirty="0"/>
          </a:p>
        </p:txBody>
      </p:sp>
      <p:pic>
        <p:nvPicPr>
          <p:cNvPr id="12" name="Picture 11">
            <a:extLst>
              <a:ext uri="{FF2B5EF4-FFF2-40B4-BE49-F238E27FC236}">
                <a16:creationId xmlns:a16="http://schemas.microsoft.com/office/drawing/2014/main" id="{4A0F1D65-4089-1B4B-B042-AB66BEFA6AC8}"/>
              </a:ext>
            </a:extLst>
          </p:cNvPr>
          <p:cNvPicPr>
            <a:picLocks noChangeAspect="1"/>
          </p:cNvPicPr>
          <p:nvPr/>
        </p:nvPicPr>
        <p:blipFill>
          <a:blip r:embed="rId2"/>
          <a:stretch>
            <a:fillRect/>
          </a:stretch>
        </p:blipFill>
        <p:spPr>
          <a:xfrm>
            <a:off x="4525058" y="1296689"/>
            <a:ext cx="7518400" cy="5409210"/>
          </a:xfrm>
          <a:prstGeom prst="rect">
            <a:avLst/>
          </a:prstGeom>
        </p:spPr>
      </p:pic>
    </p:spTree>
    <p:extLst>
      <p:ext uri="{BB962C8B-B14F-4D97-AF65-F5344CB8AC3E}">
        <p14:creationId xmlns:p14="http://schemas.microsoft.com/office/powerpoint/2010/main" val="4244491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F01D-BBE0-8D42-BBB2-8763C4F1CC3B}"/>
              </a:ext>
            </a:extLst>
          </p:cNvPr>
          <p:cNvSpPr>
            <a:spLocks noGrp="1"/>
          </p:cNvSpPr>
          <p:nvPr>
            <p:ph type="title"/>
          </p:nvPr>
        </p:nvSpPr>
        <p:spPr>
          <a:xfrm>
            <a:off x="838200" y="365125"/>
            <a:ext cx="10515600" cy="1325563"/>
          </a:xfrm>
        </p:spPr>
        <p:txBody>
          <a:bodyPr/>
          <a:lstStyle/>
          <a:p>
            <a:r>
              <a:rPr lang="en-US" dirty="0"/>
              <a:t>Data Analysis (cont.)</a:t>
            </a:r>
          </a:p>
        </p:txBody>
      </p:sp>
      <p:sp>
        <p:nvSpPr>
          <p:cNvPr id="8" name="TextBox 7">
            <a:extLst>
              <a:ext uri="{FF2B5EF4-FFF2-40B4-BE49-F238E27FC236}">
                <a16:creationId xmlns:a16="http://schemas.microsoft.com/office/drawing/2014/main" id="{98145C24-1398-694F-9874-02BDB309F54C}"/>
              </a:ext>
            </a:extLst>
          </p:cNvPr>
          <p:cNvSpPr txBox="1"/>
          <p:nvPr/>
        </p:nvSpPr>
        <p:spPr>
          <a:xfrm>
            <a:off x="1527858" y="1592969"/>
            <a:ext cx="530915" cy="369332"/>
          </a:xfrm>
          <a:prstGeom prst="rect">
            <a:avLst/>
          </a:prstGeom>
          <a:noFill/>
        </p:spPr>
        <p:txBody>
          <a:bodyPr wrap="none" rtlCol="0">
            <a:spAutoFit/>
          </a:bodyPr>
          <a:lstStyle/>
          <a:p>
            <a:pPr marL="342900" indent="-342900">
              <a:buFont typeface="+mj-lt"/>
              <a:buAutoNum type="arabicPeriod"/>
            </a:pPr>
            <a:endParaRPr lang="en-US" dirty="0"/>
          </a:p>
        </p:txBody>
      </p:sp>
      <p:sp>
        <p:nvSpPr>
          <p:cNvPr id="4" name="Content Placeholder 3">
            <a:extLst>
              <a:ext uri="{FF2B5EF4-FFF2-40B4-BE49-F238E27FC236}">
                <a16:creationId xmlns:a16="http://schemas.microsoft.com/office/drawing/2014/main" id="{A36C5C7C-B1DC-6348-AE8E-D26A7D271FF0}"/>
              </a:ext>
            </a:extLst>
          </p:cNvPr>
          <p:cNvSpPr>
            <a:spLocks noGrp="1"/>
          </p:cNvSpPr>
          <p:nvPr>
            <p:ph idx="1"/>
          </p:nvPr>
        </p:nvSpPr>
        <p:spPr>
          <a:xfrm>
            <a:off x="838200" y="1825625"/>
            <a:ext cx="10515600" cy="4351338"/>
          </a:xfrm>
        </p:spPr>
        <p:txBody>
          <a:bodyPr/>
          <a:lstStyle/>
          <a:p>
            <a:r>
              <a:rPr lang="en-US" sz="2000" b="1" u="sng" dirty="0"/>
              <a:t>Correlation Analysis (Numeric </a:t>
            </a:r>
            <a:r>
              <a:rPr lang="en-US" sz="2000" b="1" u="sng" dirty="0" err="1"/>
              <a:t>attr</a:t>
            </a:r>
            <a:r>
              <a:rPr lang="en-US" sz="2000" b="1" u="sng" dirty="0"/>
              <a:t> to Target)</a:t>
            </a:r>
            <a:r>
              <a:rPr lang="en-US" sz="2000" dirty="0"/>
              <a:t> : </a:t>
            </a:r>
          </a:p>
          <a:p>
            <a:pPr lvl="1"/>
            <a:r>
              <a:rPr lang="en-US" sz="1600" dirty="0"/>
              <a:t>None of the Numeric attributes are highly correlated to </a:t>
            </a:r>
          </a:p>
          <a:p>
            <a:pPr marL="457200" lvl="1" indent="0">
              <a:buNone/>
            </a:pPr>
            <a:r>
              <a:rPr lang="en-US" sz="1600" dirty="0"/>
              <a:t>Target (Logistic regression)</a:t>
            </a:r>
          </a:p>
          <a:p>
            <a:endParaRPr lang="en-US" dirty="0"/>
          </a:p>
        </p:txBody>
      </p:sp>
      <p:pic>
        <p:nvPicPr>
          <p:cNvPr id="5" name="Picture 4">
            <a:extLst>
              <a:ext uri="{FF2B5EF4-FFF2-40B4-BE49-F238E27FC236}">
                <a16:creationId xmlns:a16="http://schemas.microsoft.com/office/drawing/2014/main" id="{27B4FF64-63B5-0648-A49C-2DF664428D7A}"/>
              </a:ext>
            </a:extLst>
          </p:cNvPr>
          <p:cNvPicPr>
            <a:picLocks noChangeAspect="1"/>
          </p:cNvPicPr>
          <p:nvPr/>
        </p:nvPicPr>
        <p:blipFill>
          <a:blip r:embed="rId2"/>
          <a:stretch>
            <a:fillRect/>
          </a:stretch>
        </p:blipFill>
        <p:spPr>
          <a:xfrm>
            <a:off x="6460177" y="1825625"/>
            <a:ext cx="5484090" cy="4064000"/>
          </a:xfrm>
          <a:prstGeom prst="rect">
            <a:avLst/>
          </a:prstGeom>
        </p:spPr>
      </p:pic>
    </p:spTree>
    <p:extLst>
      <p:ext uri="{BB962C8B-B14F-4D97-AF65-F5344CB8AC3E}">
        <p14:creationId xmlns:p14="http://schemas.microsoft.com/office/powerpoint/2010/main" val="2590843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767</Words>
  <Application>Microsoft Macintosh PowerPoint</Application>
  <PresentationFormat>Widescreen</PresentationFormat>
  <Paragraphs>145</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Heart Disease Severity-Level Predictor</vt:lpstr>
      <vt:lpstr>Business Case/Statement</vt:lpstr>
      <vt:lpstr>Evaluation Matrix</vt:lpstr>
      <vt:lpstr>Data Model</vt:lpstr>
      <vt:lpstr>Data Analysis</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Analysis (cont.)</vt:lpstr>
      <vt:lpstr>Data Preprocessing</vt:lpstr>
      <vt:lpstr>Pipeline Building</vt:lpstr>
      <vt:lpstr>Model Building</vt:lpstr>
      <vt:lpstr>Model Building and Evaluation</vt:lpstr>
      <vt:lpstr>Evaluation and Post analysis</vt:lpstr>
      <vt:lpstr>Evaluation &amp; Post analysis(Cont.)</vt:lpstr>
      <vt:lpstr>Conclusion</vt:lpstr>
      <vt:lpstr>Learnings from this Mith</vt:lpstr>
      <vt:lpstr>Q?</vt:lpstr>
      <vt:lpstr>Backup</vt:lpstr>
      <vt:lpstr>Model Building (cont.)</vt:lpstr>
      <vt:lpstr>Model Building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Predictor</dc:title>
  <dc:creator>Maiti, Samya</dc:creator>
  <cp:lastModifiedBy>Maiti, Samya</cp:lastModifiedBy>
  <cp:revision>69</cp:revision>
  <dcterms:created xsi:type="dcterms:W3CDTF">2019-02-02T05:19:22Z</dcterms:created>
  <dcterms:modified xsi:type="dcterms:W3CDTF">2019-03-02T20:38:13Z</dcterms:modified>
</cp:coreProperties>
</file>